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 id="2147483813" r:id="rId5"/>
    <p:sldMasterId id="2147483850" r:id="rId6"/>
  </p:sldMasterIdLst>
  <p:notesMasterIdLst>
    <p:notesMasterId r:id="rId42"/>
  </p:notesMasterIdLst>
  <p:handoutMasterIdLst>
    <p:handoutMasterId r:id="rId43"/>
  </p:handoutMasterIdLst>
  <p:sldIdLst>
    <p:sldId id="258" r:id="rId7"/>
    <p:sldId id="280" r:id="rId8"/>
    <p:sldId id="322" r:id="rId9"/>
    <p:sldId id="261" r:id="rId10"/>
    <p:sldId id="262" r:id="rId11"/>
    <p:sldId id="416" r:id="rId12"/>
    <p:sldId id="417" r:id="rId13"/>
    <p:sldId id="418" r:id="rId14"/>
    <p:sldId id="419" r:id="rId15"/>
    <p:sldId id="420" r:id="rId16"/>
    <p:sldId id="421" r:id="rId17"/>
    <p:sldId id="444" r:id="rId18"/>
    <p:sldId id="423" r:id="rId19"/>
    <p:sldId id="424" r:id="rId20"/>
    <p:sldId id="445" r:id="rId21"/>
    <p:sldId id="427" r:id="rId22"/>
    <p:sldId id="428" r:id="rId23"/>
    <p:sldId id="429" r:id="rId24"/>
    <p:sldId id="430" r:id="rId25"/>
    <p:sldId id="431" r:id="rId26"/>
    <p:sldId id="432" r:id="rId27"/>
    <p:sldId id="433" r:id="rId28"/>
    <p:sldId id="434" r:id="rId29"/>
    <p:sldId id="435" r:id="rId30"/>
    <p:sldId id="436" r:id="rId31"/>
    <p:sldId id="437" r:id="rId32"/>
    <p:sldId id="438" r:id="rId33"/>
    <p:sldId id="439" r:id="rId34"/>
    <p:sldId id="440" r:id="rId35"/>
    <p:sldId id="441" r:id="rId36"/>
    <p:sldId id="442" r:id="rId37"/>
    <p:sldId id="271" r:id="rId38"/>
    <p:sldId id="272" r:id="rId39"/>
    <p:sldId id="279" r:id="rId40"/>
    <p:sldId id="443" r:id="rId41"/>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843" userDrawn="1">
          <p15:clr>
            <a:srgbClr val="547EBF"/>
          </p15:clr>
        </p15:guide>
        <p15:guide id="6" orient="horz" pos="4493" userDrawn="1">
          <p15:clr>
            <a:srgbClr val="547EBF"/>
          </p15:clr>
        </p15:guide>
        <p15:guide id="7" userDrawn="1">
          <p15:clr>
            <a:srgbClr val="547EBF"/>
          </p15:clr>
        </p15:guide>
        <p15:guide id="8" pos="9216" userDrawn="1">
          <p15:clr>
            <a:srgbClr val="547EBF"/>
          </p15:clr>
        </p15:guide>
        <p15:guide id="9" orient="horz" pos="2650"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Archana Ananthanarayan" initials="AA" lastIdx="13" clrIdx="1">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6FF"/>
    <a:srgbClr val="E2EDFF"/>
    <a:srgbClr val="ED528A"/>
    <a:srgbClr val="FF9FC2"/>
    <a:srgbClr val="FFFF66"/>
    <a:srgbClr val="97C1FF"/>
    <a:srgbClr val="051B75"/>
    <a:srgbClr val="0530AD"/>
    <a:srgbClr val="054AD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08" autoAdjust="0"/>
    <p:restoredTop sz="68987" autoAdjust="0"/>
  </p:normalViewPr>
  <p:slideViewPr>
    <p:cSldViewPr snapToObjects="1">
      <p:cViewPr varScale="1">
        <p:scale>
          <a:sx n="55" d="100"/>
          <a:sy n="55" d="100"/>
        </p:scale>
        <p:origin x="827" y="68"/>
      </p:cViewPr>
      <p:guideLst>
        <p:guide orient="horz" pos="2592"/>
        <p:guide pos="4608"/>
        <p:guide pos="6912"/>
        <p:guide pos="2304"/>
        <p:guide orient="horz" pos="1843"/>
        <p:guide orient="horz" pos="4493"/>
        <p:guide/>
        <p:guide pos="9216"/>
        <p:guide orient="horz" pos="2650"/>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8/4/2020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8/4/2020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It can be difficult to explain Spring Boot to newcomers.  Thankfully now in 2017 most Java/Spring </a:t>
            </a:r>
            <a:r>
              <a:rPr lang="en-US" dirty="0" err="1">
                <a:latin typeface="Albany" pitchFamily="18"/>
                <a:cs typeface="Tahoma" pitchFamily="2"/>
              </a:rPr>
              <a:t>devs</a:t>
            </a:r>
            <a:r>
              <a:rPr lang="en-US" dirty="0">
                <a:latin typeface="Albany" pitchFamily="18"/>
                <a:cs typeface="Tahoma" pitchFamily="2"/>
              </a:rPr>
              <a:t> have heard of it.</a:t>
            </a:r>
          </a:p>
          <a:p>
            <a:pPr lvl="0"/>
            <a:r>
              <a:rPr lang="en-US" dirty="0">
                <a:latin typeface="Albany" pitchFamily="18"/>
                <a:cs typeface="Tahoma" pitchFamily="2"/>
              </a:rPr>
              <a:t>Standard Spring lets you build anything almost any way you want it.  But when building something new, developers usually seek guidance from expert sources.  It is common to spend the first several days on a new project Google searching for examples / guidance and Maven coordinates.</a:t>
            </a:r>
          </a:p>
          <a:p>
            <a:pPr lvl="0"/>
            <a:r>
              <a:rPr lang="en-US" dirty="0">
                <a:latin typeface="Albany" pitchFamily="18"/>
                <a:cs typeface="Tahoma" pitchFamily="2"/>
              </a:rPr>
              <a:t>Boot addresses this.  While it is still possible to do anything any way, it standardizes setup so you don't need to worry about these concerns up front.</a:t>
            </a:r>
          </a:p>
          <a:p>
            <a:pPr lvl="0"/>
            <a:r>
              <a:rPr lang="en-US" dirty="0">
                <a:latin typeface="Albany" pitchFamily="18"/>
                <a:cs typeface="Tahoma" pitchFamily="2"/>
              </a:rPr>
              <a:t>Stress the three points at the bottom.  These are each independent benefits, it is possible to use Boot without any one or two.  Using Boot without all three is possible, but yields fewer benefits.</a:t>
            </a:r>
          </a:p>
        </p:txBody>
      </p:sp>
      <p:sp>
        <p:nvSpPr>
          <p:cNvPr id="4" name="Slide Number Placeholder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1901530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The demo will appear to generate code and be tied to STS.  But students should not confuse Boot with the Project Starter in the IDE.</a:t>
            </a:r>
          </a:p>
        </p:txBody>
      </p:sp>
      <p:sp>
        <p:nvSpPr>
          <p:cNvPr id="4" name="Slide Number Placeholder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1942867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Sample Demo: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Create a new Spring Boot project using STS / Starter.</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Show the choices for dependency management, Java versions, etc.</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Choose JAR for now; this will make switching to WAR more interesting later.</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Don't choose any dependencies yet, it is more realistic to add them later.</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Show the possible 'starters', but delay explanation until later in this </a:t>
            </a:r>
            <a:r>
              <a:rPr lang="en-US" sz="1200" dirty="0" err="1">
                <a:solidFill>
                  <a:srgbClr val="000000"/>
                </a:solidFill>
                <a:latin typeface="Calibri" pitchFamily="18"/>
                <a:ea typeface="ＭＳ Ｐゴシック" pitchFamily="2"/>
              </a:rPr>
              <a:t>chaper</a:t>
            </a:r>
            <a:r>
              <a:rPr lang="en-US" sz="1200" dirty="0">
                <a:solidFill>
                  <a:srgbClr val="000000"/>
                </a:solidFill>
                <a:latin typeface="Calibri" pitchFamily="18"/>
                <a:ea typeface="ＭＳ Ｐゴシック" pitchFamily="2"/>
              </a:rPr>
              <a:t>.</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Show the URL to the Spring IO site – this emphasizes that what we are doing is not locked into a specific IDE.</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Show the new project, but emphasize that it is mostly folder structure and a pre-written POM – No one would ever want to write a POM from scratch.</a:t>
            </a:r>
          </a:p>
        </p:txBody>
      </p:sp>
      <p:sp>
        <p:nvSpPr>
          <p:cNvPr id="4" name="Slide Number Placeholder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1869662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768565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p>
        </p:txBody>
      </p:sp>
      <p:sp>
        <p:nvSpPr>
          <p:cNvPr id="4" name="Slide Number Placeholder 3"/>
          <p:cNvSpPr>
            <a:spLocks noGrp="1"/>
          </p:cNvSpPr>
          <p:nvPr>
            <p:ph type="sldNum" sz="quarter" idx="5"/>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3957432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Add the web dependency to the POM</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You may need to do a “Maven / Update Project”</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Show the transitive dependencies that were brought in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Create a @Controller, anywhere in the package structure as long as it is under the 'main' class.</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Have it return @</a:t>
            </a:r>
            <a:r>
              <a:rPr lang="en-US" sz="1200" dirty="0" err="1">
                <a:solidFill>
                  <a:srgbClr val="000000"/>
                </a:solidFill>
                <a:latin typeface="Calibri" pitchFamily="18"/>
                <a:ea typeface="ＭＳ Ｐゴシック" pitchFamily="2"/>
              </a:rPr>
              <a:t>ResponseBody</a:t>
            </a:r>
            <a:r>
              <a:rPr lang="en-US" sz="1200" dirty="0">
                <a:solidFill>
                  <a:srgbClr val="000000"/>
                </a:solidFill>
                <a:latin typeface="Calibri" pitchFamily="18"/>
                <a:ea typeface="ＭＳ Ｐゴシック" pitchFamily="2"/>
              </a:rPr>
              <a:t> of “Hello World” on @</a:t>
            </a:r>
            <a:r>
              <a:rPr lang="en-US" sz="1200" dirty="0" err="1">
                <a:solidFill>
                  <a:srgbClr val="000000"/>
                </a:solidFill>
                <a:latin typeface="Calibri" pitchFamily="18"/>
                <a:ea typeface="ＭＳ Ｐゴシック" pitchFamily="2"/>
              </a:rPr>
              <a:t>GetMapping</a:t>
            </a:r>
            <a:r>
              <a:rPr lang="en-US" sz="1200" dirty="0">
                <a:solidFill>
                  <a:srgbClr val="000000"/>
                </a:solidFill>
                <a:latin typeface="Calibri" pitchFamily="18"/>
                <a:ea typeface="ＭＳ Ｐゴシック" pitchFamily="2"/>
              </a:rPr>
              <a:t> of “/”</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Run it, open localhost:8080 in a browser.</a:t>
            </a:r>
          </a:p>
        </p:txBody>
      </p:sp>
      <p:sp>
        <p:nvSpPr>
          <p:cNvPr id="4" name="Slide Number Placeholder 3"/>
          <p:cNvSpPr>
            <a:spLocks noGrp="1"/>
          </p:cNvSpPr>
          <p:nvPr>
            <p:ph type="sldNum" sz="quarter" idx="5"/>
          </p:nvPr>
        </p:nvSpPr>
        <p:spPr/>
        <p:txBody>
          <a:bodyPr/>
          <a:lstStyle/>
          <a:p>
            <a:fld id="{698D0594-4E60-8F4B-8226-C705B94694A4}" type="slidenum">
              <a:rPr lang="en-US" smtClean="0"/>
              <a:pPr/>
              <a:t>17</a:t>
            </a:fld>
            <a:endParaRPr lang="en-US" dirty="0"/>
          </a:p>
        </p:txBody>
      </p:sp>
    </p:spTree>
    <p:extLst>
      <p:ext uri="{BB962C8B-B14F-4D97-AF65-F5344CB8AC3E}">
        <p14:creationId xmlns:p14="http://schemas.microsoft.com/office/powerpoint/2010/main" val="4147490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dirty="0">
                <a:solidFill>
                  <a:srgbClr val="000000"/>
                </a:solidFill>
                <a:latin typeface="Calibri" pitchFamily="18"/>
                <a:ea typeface="ＭＳ Ｐゴシック" pitchFamily="2"/>
              </a:rPr>
              <a:t>.</a:t>
            </a:r>
            <a:endParaRPr lang="en-US" sz="1200" dirty="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698D0594-4E60-8F4B-8226-C705B94694A4}" type="slidenum">
              <a:rPr lang="en-US" smtClean="0"/>
              <a:pPr/>
              <a:t>22</a:t>
            </a:fld>
            <a:endParaRPr lang="en-US" dirty="0"/>
          </a:p>
        </p:txBody>
      </p:sp>
    </p:spTree>
    <p:extLst>
      <p:ext uri="{BB962C8B-B14F-4D97-AF65-F5344CB8AC3E}">
        <p14:creationId xmlns:p14="http://schemas.microsoft.com/office/powerpoint/2010/main" val="4129270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dirty="0">
                <a:solidFill>
                  <a:srgbClr val="000000"/>
                </a:solidFill>
                <a:latin typeface="Calibri" pitchFamily="18"/>
                <a:ea typeface="ＭＳ Ｐゴシック" pitchFamily="2"/>
              </a:rPr>
              <a:t>.</a:t>
            </a:r>
            <a:endParaRPr lang="en-US" sz="1200" dirty="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507584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dirty="0">
                <a:solidFill>
                  <a:srgbClr val="000000"/>
                </a:solidFill>
                <a:latin typeface="Calibri" pitchFamily="18"/>
                <a:ea typeface="ＭＳ Ｐゴシック" pitchFamily="2"/>
              </a:rPr>
              <a:t>.</a:t>
            </a:r>
            <a:endParaRPr lang="en-US" sz="1200" dirty="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698D0594-4E60-8F4B-8226-C705B94694A4}" type="slidenum">
              <a:rPr lang="en-US" smtClean="0"/>
              <a:pPr/>
              <a:t>31</a:t>
            </a:fld>
            <a:endParaRPr lang="en-US" dirty="0"/>
          </a:p>
        </p:txBody>
      </p:sp>
    </p:spTree>
    <p:extLst>
      <p:ext uri="{BB962C8B-B14F-4D97-AF65-F5344CB8AC3E}">
        <p14:creationId xmlns:p14="http://schemas.microsoft.com/office/powerpoint/2010/main" val="402465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523729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468104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51538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870240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170420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781361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7755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056671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507534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1149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44740702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430832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19467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36406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988288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8917094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698787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2687681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5024688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53285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190084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418524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230996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84722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216206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472396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123738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427363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52789236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4102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3229204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843407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890716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0011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51425186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0605228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294263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5640108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4063149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068604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20766654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77724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71662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451425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158382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834033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30958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993961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66304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3.png"/><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image" Target="../media/image3.png"/><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theme" Target="../theme/theme6.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48105886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75154401"/>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7.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2011680"/>
            <a:ext cx="14630400" cy="6217920"/>
          </a:xfrm>
        </p:spPr>
      </p:pic>
      <p:sp>
        <p:nvSpPr>
          <p:cNvPr id="3" name="Title 2"/>
          <p:cNvSpPr>
            <a:spLocks noGrp="1"/>
          </p:cNvSpPr>
          <p:nvPr>
            <p:ph type="title"/>
          </p:nvPr>
        </p:nvSpPr>
        <p:spPr>
          <a:xfrm>
            <a:off x="4114800" y="411480"/>
            <a:ext cx="10515600" cy="3383280"/>
          </a:xfrm>
        </p:spPr>
        <p:txBody>
          <a:bodyPr/>
          <a:lstStyle/>
          <a:p>
            <a:r>
              <a:rPr lang="en-US" dirty="0">
                <a:latin typeface="IBM Plex Sans" charset="0"/>
                <a:ea typeface="IBM Plex Sans" charset="0"/>
                <a:cs typeface="IBM Plex Sans" charset="0"/>
              </a:rPr>
              <a:t>Spring Boot</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Audience: All</a:t>
            </a: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Demonstration: Spring Boot</a:t>
            </a:r>
            <a:br>
              <a:rPr lang="en-US" dirty="0"/>
            </a:br>
            <a:br>
              <a:rPr lang="en-US" dirty="0"/>
            </a:br>
            <a:br>
              <a:rPr lang="en-US" dirty="0"/>
            </a:br>
            <a:r>
              <a:rPr lang="en-US" sz="3600" dirty="0"/>
              <a:t>Creating a new, bare-bones Spring application</a:t>
            </a: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9E9F8838-EB9D-4AFB-8C5E-411FB5C5616D}"/>
              </a:ext>
            </a:extLst>
          </p:cNvPr>
          <p:cNvPicPr>
            <a:picLocks noChangeAspect="1"/>
          </p:cNvPicPr>
          <p:nvPr/>
        </p:nvPicPr>
        <p:blipFill>
          <a:blip r:embed="rId3"/>
          <a:stretch>
            <a:fillRect/>
          </a:stretch>
        </p:blipFill>
        <p:spPr>
          <a:xfrm>
            <a:off x="9042387" y="2519507"/>
            <a:ext cx="3860826" cy="3190586"/>
          </a:xfrm>
          <a:prstGeom prst="rect">
            <a:avLst/>
          </a:prstGeom>
        </p:spPr>
      </p:pic>
    </p:spTree>
    <p:extLst>
      <p:ext uri="{BB962C8B-B14F-4D97-AF65-F5344CB8AC3E}">
        <p14:creationId xmlns:p14="http://schemas.microsoft.com/office/powerpoint/2010/main" val="4130082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Boot: What just happened?</a:t>
            </a:r>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12938760" cy="1754326"/>
          </a:xfrm>
          <a:prstGeom prst="rect">
            <a:avLst/>
          </a:prstGeom>
        </p:spPr>
        <p:txBody>
          <a:bodyPr wrap="square">
            <a:spAutoFit/>
          </a:bodyPr>
          <a:lstStyle/>
          <a:p>
            <a:pPr marL="342900" indent="-342900">
              <a:buFont typeface="Arial" panose="020B0604020202020204" pitchFamily="34" charset="0"/>
              <a:buChar char="•"/>
            </a:pPr>
            <a:r>
              <a:rPr lang="en-US" dirty="0">
                <a:latin typeface="IBM Plex Sans" panose="020B0503050203000203" pitchFamily="34" charset="0"/>
              </a:rPr>
              <a:t>Boilerplate project structure created</a:t>
            </a:r>
          </a:p>
          <a:p>
            <a:pPr marL="342900" indent="-342900">
              <a:buFont typeface="Arial" panose="020B0604020202020204" pitchFamily="34" charset="0"/>
              <a:buChar char="•"/>
            </a:pPr>
            <a:r>
              <a:rPr lang="en-US" dirty="0">
                <a:latin typeface="IBM Plex Sans" panose="020B0503050203000203" pitchFamily="34" charset="0"/>
              </a:rPr>
              <a:t>Mostly folder structure</a:t>
            </a:r>
          </a:p>
          <a:p>
            <a:pPr marL="342900" indent="-342900">
              <a:buFont typeface="Arial" panose="020B0604020202020204" pitchFamily="34" charset="0"/>
              <a:buChar char="•"/>
            </a:pPr>
            <a:r>
              <a:rPr lang="en-US" dirty="0">
                <a:latin typeface="IBM Plex Sans" panose="020B0503050203000203" pitchFamily="34" charset="0"/>
              </a:rPr>
              <a:t>“Application” class + test</a:t>
            </a:r>
          </a:p>
          <a:p>
            <a:pPr marL="342900" indent="-342900">
              <a:buFont typeface="Arial" panose="020B0604020202020204" pitchFamily="34" charset="0"/>
              <a:buChar char="•"/>
            </a:pPr>
            <a:r>
              <a:rPr lang="en-US" dirty="0">
                <a:latin typeface="IBM Plex Sans" panose="020B0503050203000203" pitchFamily="34" charset="0"/>
              </a:rPr>
              <a:t>Maven POM (or Gradle if desired)</a:t>
            </a:r>
          </a:p>
          <a:p>
            <a:pPr marL="342900" indent="-342900">
              <a:buFont typeface="Arial" panose="020B0604020202020204" pitchFamily="34" charset="0"/>
              <a:buChar char="•"/>
            </a:pPr>
            <a:r>
              <a:rPr lang="en-US" dirty="0">
                <a:latin typeface="IBM Plex Sans" panose="020B0503050203000203" pitchFamily="34" charset="0"/>
              </a:rPr>
              <a:t>Dependency Management</a:t>
            </a:r>
          </a:p>
        </p:txBody>
      </p:sp>
    </p:spTree>
    <p:extLst>
      <p:ext uri="{BB962C8B-B14F-4D97-AF65-F5344CB8AC3E}">
        <p14:creationId xmlns:p14="http://schemas.microsoft.com/office/powerpoint/2010/main" val="109344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Demonstration: </a:t>
            </a:r>
            <a:br>
              <a:rPr lang="en-US" dirty="0"/>
            </a:br>
            <a:br>
              <a:rPr lang="en-US" dirty="0"/>
            </a:br>
            <a:r>
              <a:rPr lang="en-US" dirty="0"/>
              <a:t>Running a Spring Boot project</a:t>
            </a: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9E9F8838-EB9D-4AFB-8C5E-411FB5C5616D}"/>
              </a:ext>
            </a:extLst>
          </p:cNvPr>
          <p:cNvPicPr>
            <a:picLocks noChangeAspect="1"/>
          </p:cNvPicPr>
          <p:nvPr/>
        </p:nvPicPr>
        <p:blipFill>
          <a:blip r:embed="rId3"/>
          <a:stretch>
            <a:fillRect/>
          </a:stretch>
        </p:blipFill>
        <p:spPr>
          <a:xfrm>
            <a:off x="9042387" y="2519507"/>
            <a:ext cx="3860826" cy="3190586"/>
          </a:xfrm>
          <a:prstGeom prst="rect">
            <a:avLst/>
          </a:prstGeom>
        </p:spPr>
      </p:pic>
    </p:spTree>
    <p:extLst>
      <p:ext uri="{BB962C8B-B14F-4D97-AF65-F5344CB8AC3E}">
        <p14:creationId xmlns:p14="http://schemas.microsoft.com/office/powerpoint/2010/main" val="3253166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Running Spring Boot: What just happened?</a:t>
            </a:r>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12938760" cy="5078313"/>
          </a:xfrm>
          <a:prstGeom prst="rect">
            <a:avLst/>
          </a:prstGeom>
        </p:spPr>
        <p:txBody>
          <a:bodyPr wrap="square">
            <a:spAutoFit/>
          </a:bodyPr>
          <a:lstStyle/>
          <a:p>
            <a:pPr marL="342900" indent="-342900">
              <a:buFont typeface="Arial" panose="020B0604020202020204" pitchFamily="34" charset="0"/>
              <a:buChar char="•"/>
            </a:pPr>
            <a:r>
              <a:rPr lang="en-US" sz="2100" dirty="0">
                <a:latin typeface="IBM Plex Sans" panose="020B0503050203000203" pitchFamily="34" charset="0"/>
              </a:rPr>
              <a:t>SpringApplication  </a:t>
            </a:r>
          </a:p>
          <a:p>
            <a:pPr marL="891540" lvl="1" indent="-342900">
              <a:buFont typeface="Courier New" panose="02070309020205020404" pitchFamily="49" charset="0"/>
              <a:buChar char="o"/>
            </a:pPr>
            <a:r>
              <a:rPr lang="en-US" sz="2100" dirty="0">
                <a:latin typeface="IBM Plex Sans" panose="020B0503050203000203" pitchFamily="34" charset="0"/>
              </a:rPr>
              <a:t>Created Spring Application Context</a:t>
            </a:r>
          </a:p>
          <a:p>
            <a:pPr marL="342900" indent="-342900">
              <a:buFont typeface="Arial" panose="020B0604020202020204" pitchFamily="34" charset="0"/>
              <a:buChar char="•"/>
            </a:pPr>
            <a:endParaRPr lang="en-US" sz="2100" dirty="0">
              <a:latin typeface="IBM Plex Sans" panose="020B0503050203000203" pitchFamily="34" charset="0"/>
            </a:endParaRPr>
          </a:p>
          <a:p>
            <a:pPr marL="342900" indent="-342900">
              <a:buFont typeface="Arial" panose="020B0604020202020204" pitchFamily="34" charset="0"/>
              <a:buChar char="•"/>
            </a:pPr>
            <a:r>
              <a:rPr lang="en-US" sz="2100" dirty="0">
                <a:latin typeface="IBM Plex Sans" panose="020B0503050203000203" pitchFamily="34" charset="0"/>
              </a:rPr>
              <a:t>@SpringBootApplication</a:t>
            </a:r>
          </a:p>
          <a:p>
            <a:pPr marL="891540" lvl="1" indent="-342900">
              <a:buFont typeface="Courier New" panose="02070309020205020404" pitchFamily="49" charset="0"/>
              <a:buChar char="o"/>
            </a:pPr>
            <a:r>
              <a:rPr lang="en-US" sz="2100" dirty="0">
                <a:latin typeface="IBM Plex Sans" panose="020B0503050203000203" pitchFamily="34" charset="0"/>
              </a:rPr>
              <a:t>Combination of @Configuration  </a:t>
            </a:r>
          </a:p>
          <a:p>
            <a:pPr marL="891540" lvl="1" indent="-342900">
              <a:buFont typeface="Courier New" panose="02070309020205020404" pitchFamily="49" charset="0"/>
              <a:buChar char="o"/>
            </a:pPr>
            <a:r>
              <a:rPr lang="en-US" sz="2100" dirty="0">
                <a:latin typeface="IBM Plex Sans" panose="020B0503050203000203" pitchFamily="34" charset="0"/>
              </a:rPr>
              <a:t>Marks a configuration file</a:t>
            </a:r>
          </a:p>
          <a:p>
            <a:pPr marL="891540" lvl="1" indent="-342900">
              <a:buFont typeface="Courier New" panose="02070309020205020404" pitchFamily="49" charset="0"/>
              <a:buChar char="o"/>
            </a:pPr>
            <a:r>
              <a:rPr lang="en-US" sz="2100" dirty="0">
                <a:latin typeface="IBM Plex Sans" panose="020B0503050203000203" pitchFamily="34" charset="0"/>
              </a:rPr>
              <a:t>Java equivalent of &lt;beans&gt; file</a:t>
            </a:r>
          </a:p>
          <a:p>
            <a:pPr marL="342900" indent="-342900">
              <a:buFont typeface="Arial" panose="020B0604020202020204" pitchFamily="34" charset="0"/>
              <a:buChar char="•"/>
            </a:pPr>
            <a:endParaRPr lang="en-US" sz="2100" dirty="0">
              <a:latin typeface="IBM Plex Sans" panose="020B0503050203000203" pitchFamily="34" charset="0"/>
            </a:endParaRPr>
          </a:p>
          <a:p>
            <a:pPr marL="342900" indent="-342900">
              <a:buFont typeface="Arial" panose="020B0604020202020204" pitchFamily="34" charset="0"/>
              <a:buChar char="•"/>
            </a:pPr>
            <a:r>
              <a:rPr lang="en-US" sz="2100" dirty="0">
                <a:latin typeface="IBM Plex Sans" panose="020B0503050203000203" pitchFamily="34" charset="0"/>
              </a:rPr>
              <a:t>...And @ComponentScan</a:t>
            </a:r>
          </a:p>
          <a:p>
            <a:pPr marL="891540" lvl="1" indent="-342900">
              <a:buFont typeface="Courier New" panose="02070309020205020404" pitchFamily="49" charset="0"/>
              <a:buChar char="o"/>
            </a:pPr>
            <a:r>
              <a:rPr lang="en-US" sz="2100" dirty="0">
                <a:latin typeface="IBM Plex Sans" panose="020B0503050203000203" pitchFamily="34" charset="0"/>
              </a:rPr>
              <a:t>Looks for @Components (none at the moment)</a:t>
            </a:r>
          </a:p>
          <a:p>
            <a:pPr marL="342900" indent="-342900">
              <a:buFont typeface="Arial" panose="020B0604020202020204" pitchFamily="34" charset="0"/>
              <a:buChar char="•"/>
            </a:pPr>
            <a:endParaRPr lang="en-US" sz="2100" dirty="0">
              <a:latin typeface="IBM Plex Sans" panose="020B0503050203000203" pitchFamily="34" charset="0"/>
            </a:endParaRPr>
          </a:p>
          <a:p>
            <a:pPr marL="342900" indent="-342900">
              <a:buFont typeface="Arial" panose="020B0604020202020204" pitchFamily="34" charset="0"/>
              <a:buChar char="•"/>
            </a:pPr>
            <a:r>
              <a:rPr lang="en-US" sz="2100" dirty="0">
                <a:latin typeface="IBM Plex Sans" panose="020B0503050203000203" pitchFamily="34" charset="0"/>
              </a:rPr>
              <a:t>...And @EnableAutoConfiguration</a:t>
            </a:r>
          </a:p>
          <a:p>
            <a:pPr marL="891540" lvl="1" indent="-342900">
              <a:buFont typeface="Courier New" panose="02070309020205020404" pitchFamily="49" charset="0"/>
              <a:buChar char="o"/>
            </a:pPr>
            <a:r>
              <a:rPr lang="en-US" sz="2100" dirty="0">
                <a:latin typeface="IBM Plex Sans" panose="020B0503050203000203" pitchFamily="34" charset="0"/>
              </a:rPr>
              <a:t>Master runtime switch for Spring Boot</a:t>
            </a:r>
          </a:p>
          <a:p>
            <a:pPr marL="891540" lvl="1" indent="-342900">
              <a:buFont typeface="Courier New" panose="02070309020205020404" pitchFamily="49" charset="0"/>
              <a:buChar char="o"/>
            </a:pPr>
            <a:r>
              <a:rPr lang="en-US" sz="2100" dirty="0">
                <a:latin typeface="IBM Plex Sans" panose="020B0503050203000203" pitchFamily="34" charset="0"/>
              </a:rPr>
              <a:t>Examines ApplicationContext and classpath</a:t>
            </a:r>
          </a:p>
          <a:p>
            <a:pPr marL="891540" lvl="1" indent="-342900">
              <a:buFont typeface="Courier New" panose="02070309020205020404" pitchFamily="49" charset="0"/>
              <a:buChar char="o"/>
            </a:pPr>
            <a:r>
              <a:rPr lang="en-US" sz="2100" dirty="0">
                <a:latin typeface="IBM Plex Sans" panose="020B0503050203000203" pitchFamily="34" charset="0"/>
              </a:rPr>
              <a:t>Creates missing beans based on intelligent defaults</a:t>
            </a:r>
          </a:p>
        </p:txBody>
      </p:sp>
    </p:spTree>
    <p:extLst>
      <p:ext uri="{BB962C8B-B14F-4D97-AF65-F5344CB8AC3E}">
        <p14:creationId xmlns:p14="http://schemas.microsoft.com/office/powerpoint/2010/main" val="3577282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IN" dirty="0"/>
              <a:t>Spring and REST</a:t>
            </a:r>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8641080" cy="1785104"/>
          </a:xfrm>
          <a:prstGeom prst="rect">
            <a:avLst/>
          </a:prstGeom>
        </p:spPr>
        <p:txBody>
          <a:bodyPr wrap="square">
            <a:spAutoFit/>
          </a:bodyPr>
          <a:lstStyle/>
          <a:p>
            <a:pPr marL="342900" indent="-342900">
              <a:buFont typeface="Arial" panose="020B0604020202020204" pitchFamily="34" charset="0"/>
              <a:buChar char="•"/>
            </a:pPr>
            <a:r>
              <a:rPr lang="en-US" sz="2200" dirty="0">
                <a:latin typeface="IBM Plex Sans" panose="020B0503050203000203" pitchFamily="34" charset="0"/>
              </a:rPr>
              <a:t>REST capability is built in to Spring MVC</a:t>
            </a:r>
          </a:p>
          <a:p>
            <a:pPr marL="342900" indent="-342900">
              <a:buFont typeface="Arial" panose="020B0604020202020204" pitchFamily="34" charset="0"/>
              <a:buChar char="•"/>
            </a:pPr>
            <a:r>
              <a:rPr lang="en-US" sz="2200" dirty="0">
                <a:latin typeface="IBM Plex Sans" panose="020B0503050203000203" pitchFamily="34" charset="0"/>
              </a:rPr>
              <a:t>Simply use domain objects as parameters/return values</a:t>
            </a:r>
          </a:p>
          <a:p>
            <a:pPr marL="342900" indent="-342900">
              <a:buFont typeface="Arial" panose="020B0604020202020204" pitchFamily="34" charset="0"/>
              <a:buChar char="•"/>
            </a:pPr>
            <a:r>
              <a:rPr lang="en-US" sz="2200" dirty="0">
                <a:latin typeface="IBM Plex Sans" panose="020B0503050203000203" pitchFamily="34" charset="0"/>
              </a:rPr>
              <a:t>Mark with @RequestBody/@ResponseBody</a:t>
            </a:r>
          </a:p>
          <a:p>
            <a:pPr marL="342900" indent="-342900">
              <a:buFont typeface="Arial" panose="020B0604020202020204" pitchFamily="34" charset="0"/>
              <a:buChar char="•"/>
            </a:pPr>
            <a:r>
              <a:rPr lang="en-US" sz="2200" dirty="0">
                <a:latin typeface="IBM Plex Sans" panose="020B0503050203000203" pitchFamily="34" charset="0"/>
              </a:rPr>
              <a:t>Spring MVC automatically handles XML/JSON conversion</a:t>
            </a:r>
          </a:p>
          <a:p>
            <a:pPr marL="342900" indent="-342900">
              <a:buFont typeface="Arial" panose="020B0604020202020204" pitchFamily="34" charset="0"/>
              <a:buChar char="•"/>
            </a:pPr>
            <a:r>
              <a:rPr lang="en-US" sz="2200" dirty="0">
                <a:latin typeface="IBM Plex Sans" panose="020B0503050203000203" pitchFamily="34" charset="0"/>
              </a:rPr>
              <a:t>Based on converters available in classpath</a:t>
            </a:r>
          </a:p>
        </p:txBody>
      </p:sp>
    </p:spTree>
    <p:extLst>
      <p:ext uri="{BB962C8B-B14F-4D97-AF65-F5344CB8AC3E}">
        <p14:creationId xmlns:p14="http://schemas.microsoft.com/office/powerpoint/2010/main" val="4178829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IN" dirty="0"/>
              <a:t>What just happened?</a:t>
            </a:r>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8641080" cy="3477875"/>
          </a:xfrm>
          <a:prstGeom prst="rect">
            <a:avLst/>
          </a:prstGeom>
        </p:spPr>
        <p:txBody>
          <a:bodyPr wrap="square">
            <a:spAutoFit/>
          </a:bodyPr>
          <a:lstStyle/>
          <a:p>
            <a:pPr marL="342900" indent="-342900">
              <a:buFont typeface="Arial" panose="020B0604020202020204" pitchFamily="34" charset="0"/>
              <a:buChar char="•"/>
            </a:pPr>
            <a:r>
              <a:rPr lang="en-US" sz="2200" dirty="0">
                <a:latin typeface="IBM Plex Sans" panose="020B0503050203000203" pitchFamily="34" charset="0"/>
              </a:rPr>
              <a:t>Controller returned a domain object</a:t>
            </a:r>
          </a:p>
          <a:p>
            <a:pPr marL="891540" lvl="1" indent="-342900">
              <a:buFont typeface="Courier New" panose="02070309020205020404" pitchFamily="49" charset="0"/>
              <a:buChar char="o"/>
            </a:pPr>
            <a:r>
              <a:rPr lang="en-US" sz="2100" dirty="0">
                <a:latin typeface="IBM Plex Sans" panose="020B0503050203000203" pitchFamily="34" charset="0"/>
              </a:rPr>
              <a:t>NOT a logical view name (page)</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Spring MVC noticed @</a:t>
            </a:r>
            <a:r>
              <a:rPr lang="en-US" sz="2200" dirty="0" err="1">
                <a:latin typeface="IBM Plex Sans" panose="020B0503050203000203" pitchFamily="34" charset="0"/>
              </a:rPr>
              <a:t>ResponseBody</a:t>
            </a:r>
            <a:endParaRPr lang="en-US" sz="2200" dirty="0">
              <a:latin typeface="IBM Plex Sans" panose="020B0503050203000203" pitchFamily="34" charset="0"/>
            </a:endParaRPr>
          </a:p>
          <a:p>
            <a:pPr marL="891540" lvl="1" indent="-342900">
              <a:buFont typeface="Courier New" panose="02070309020205020404" pitchFamily="49" charset="0"/>
              <a:buChar char="o"/>
            </a:pPr>
            <a:r>
              <a:rPr lang="en-US" sz="2100" dirty="0">
                <a:latin typeface="IBM Plex Sans" panose="020B0503050203000203" pitchFamily="34" charset="0"/>
              </a:rPr>
              <a:t>Or @</a:t>
            </a:r>
            <a:r>
              <a:rPr lang="en-US" sz="2100" dirty="0" err="1">
                <a:latin typeface="IBM Plex Sans" panose="020B0503050203000203" pitchFamily="34" charset="0"/>
              </a:rPr>
              <a:t>RestController</a:t>
            </a:r>
            <a:endParaRPr lang="en-US" sz="2100" dirty="0">
              <a:latin typeface="IBM Plex Sans" panose="020B0503050203000203" pitchFamily="34" charset="0"/>
            </a:endParaRP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Invoked correct </a:t>
            </a:r>
            <a:r>
              <a:rPr lang="en-US" sz="2200" dirty="0" err="1">
                <a:latin typeface="IBM Plex Sans" panose="020B0503050203000203" pitchFamily="34" charset="0"/>
              </a:rPr>
              <a:t>HttpMessageConverter</a:t>
            </a:r>
            <a:endParaRPr lang="en-US" sz="2200" dirty="0">
              <a:latin typeface="IBM Plex Sans" panose="020B0503050203000203" pitchFamily="34" charset="0"/>
            </a:endParaRPr>
          </a:p>
          <a:p>
            <a:pPr marL="891540" lvl="1" indent="-342900">
              <a:buFont typeface="Courier New" panose="02070309020205020404" pitchFamily="49" charset="0"/>
              <a:buChar char="o"/>
            </a:pPr>
            <a:r>
              <a:rPr lang="en-US" sz="2100" dirty="0">
                <a:latin typeface="IBM Plex Sans" panose="020B0503050203000203" pitchFamily="34" charset="0"/>
              </a:rPr>
              <a:t>Based on</a:t>
            </a:r>
          </a:p>
          <a:p>
            <a:pPr marL="891540" lvl="1" indent="-342900">
              <a:buFont typeface="Courier New" panose="02070309020205020404" pitchFamily="49" charset="0"/>
              <a:buChar char="o"/>
            </a:pPr>
            <a:r>
              <a:rPr lang="en-US" sz="2100" dirty="0">
                <a:latin typeface="IBM Plex Sans" panose="020B0503050203000203" pitchFamily="34" charset="0"/>
              </a:rPr>
              <a:t>Requested format</a:t>
            </a:r>
          </a:p>
          <a:p>
            <a:pPr marL="891540" lvl="1" indent="-342900">
              <a:buFont typeface="Courier New" panose="02070309020205020404" pitchFamily="49" charset="0"/>
              <a:buChar char="o"/>
            </a:pPr>
            <a:r>
              <a:rPr lang="en-US" sz="2100" dirty="0">
                <a:latin typeface="IBM Plex Sans" panose="020B0503050203000203" pitchFamily="34" charset="0"/>
              </a:rPr>
              <a:t>JARS on </a:t>
            </a:r>
            <a:r>
              <a:rPr lang="en-US" sz="2100" dirty="0" err="1">
                <a:latin typeface="IBM Plex Sans" panose="020B0503050203000203" pitchFamily="34" charset="0"/>
              </a:rPr>
              <a:t>classpath</a:t>
            </a:r>
            <a:endParaRPr lang="en-US" sz="2100" dirty="0">
              <a:latin typeface="IBM Plex Sans" panose="020B0503050203000203" pitchFamily="34" charset="0"/>
            </a:endParaRPr>
          </a:p>
        </p:txBody>
      </p:sp>
    </p:spTree>
    <p:extLst>
      <p:ext uri="{BB962C8B-B14F-4D97-AF65-F5344CB8AC3E}">
        <p14:creationId xmlns:p14="http://schemas.microsoft.com/office/powerpoint/2010/main" val="4027404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pPr>
              <a:buClr>
                <a:schemeClr val="bg2"/>
              </a:buClr>
            </a:pPr>
            <a:r>
              <a:rPr lang="en-US" dirty="0"/>
              <a:t>Lab</a:t>
            </a:r>
            <a:br>
              <a:rPr lang="en-US" dirty="0"/>
            </a:br>
            <a:br>
              <a:rPr lang="en-US" dirty="0"/>
            </a:br>
            <a:br>
              <a:rPr lang="en-US" dirty="0"/>
            </a:br>
            <a:r>
              <a:rPr lang="en-US" sz="3200" dirty="0"/>
              <a:t>Create and Run a simple Spring Boot Application Using Initializer.</a:t>
            </a:r>
            <a:br>
              <a:rPr lang="en-US" sz="3200" dirty="0"/>
            </a:br>
            <a:br>
              <a:rPr lang="en-US" sz="3200" dirty="0"/>
            </a:br>
            <a:r>
              <a:rPr lang="en-US" sz="3200" dirty="0"/>
              <a:t>Expose simple REST endpoint and access it from browser/client.</a:t>
            </a:r>
            <a:br>
              <a:rPr lang="en-US" dirty="0"/>
            </a:br>
            <a:br>
              <a:rPr lang="en-US" dirty="0"/>
            </a:br>
            <a:endParaRPr lang="en-US" dirty="0"/>
          </a:p>
        </p:txBody>
      </p:sp>
      <p:pic>
        <p:nvPicPr>
          <p:cNvPr id="5" name="Picture 4">
            <a:extLst>
              <a:ext uri="{FF2B5EF4-FFF2-40B4-BE49-F238E27FC236}">
                <a16:creationId xmlns:a16="http://schemas.microsoft.com/office/drawing/2014/main" id="{E9288AFF-70BA-4429-9E8D-05D06C0869DC}"/>
              </a:ext>
            </a:extLst>
          </p:cNvPr>
          <p:cNvPicPr>
            <a:picLocks noChangeAspect="1"/>
          </p:cNvPicPr>
          <p:nvPr/>
        </p:nvPicPr>
        <p:blipFill>
          <a:blip r:embed="rId3"/>
          <a:stretch>
            <a:fillRect/>
          </a:stretch>
        </p:blipFill>
        <p:spPr>
          <a:xfrm>
            <a:off x="9056630" y="2552114"/>
            <a:ext cx="3832339" cy="3125372"/>
          </a:xfrm>
          <a:prstGeom prst="rect">
            <a:avLst/>
          </a:prstGeom>
        </p:spPr>
      </p:pic>
    </p:spTree>
    <p:extLst>
      <p:ext uri="{BB962C8B-B14F-4D97-AF65-F5344CB8AC3E}">
        <p14:creationId xmlns:p14="http://schemas.microsoft.com/office/powerpoint/2010/main" val="4283295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Demonstration: Adding Web Capability</a:t>
            </a:r>
            <a:br>
              <a:rPr lang="en-US" dirty="0"/>
            </a:br>
            <a:br>
              <a:rPr lang="en-US" dirty="0"/>
            </a:br>
            <a:br>
              <a:rPr lang="en-US" b="0" dirty="0"/>
            </a:br>
            <a:r>
              <a:rPr lang="en-US" sz="3600" b="0" dirty="0"/>
              <a:t>Adding spring-boot-starter-web dependency and Adding HelloController</a:t>
            </a: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C307E920-6832-48EA-94CC-46E60EF15BF9}"/>
              </a:ext>
            </a:extLst>
          </p:cNvPr>
          <p:cNvPicPr>
            <a:picLocks noChangeAspect="1"/>
          </p:cNvPicPr>
          <p:nvPr/>
        </p:nvPicPr>
        <p:blipFill>
          <a:blip r:embed="rId3"/>
          <a:stretch>
            <a:fillRect/>
          </a:stretch>
        </p:blipFill>
        <p:spPr>
          <a:xfrm>
            <a:off x="9042387" y="2519507"/>
            <a:ext cx="3860826" cy="3190586"/>
          </a:xfrm>
          <a:prstGeom prst="rect">
            <a:avLst/>
          </a:prstGeom>
        </p:spPr>
      </p:pic>
    </p:spTree>
    <p:extLst>
      <p:ext uri="{BB962C8B-B14F-4D97-AF65-F5344CB8AC3E}">
        <p14:creationId xmlns:p14="http://schemas.microsoft.com/office/powerpoint/2010/main" val="2623145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US" dirty="0"/>
              <a:t>Adding Web</a:t>
            </a:r>
            <a:r>
              <a:rPr lang="en-IN" dirty="0"/>
              <a:t>: What just happened?</a:t>
            </a:r>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12938760" cy="4154984"/>
          </a:xfrm>
          <a:prstGeom prst="rect">
            <a:avLst/>
          </a:prstGeom>
        </p:spPr>
        <p:txBody>
          <a:bodyPr wrap="square">
            <a:spAutoFit/>
          </a:bodyPr>
          <a:lstStyle/>
          <a:p>
            <a:pPr marL="342900" indent="-342900">
              <a:buFont typeface="Arial" panose="020B0604020202020204" pitchFamily="34" charset="0"/>
              <a:buChar char="•"/>
            </a:pPr>
            <a:r>
              <a:rPr lang="en-US" sz="2200" dirty="0">
                <a:latin typeface="IBM Plex Sans" panose="020B0503050203000203" pitchFamily="34" charset="0"/>
              </a:rPr>
              <a:t>spring-boot-starter-web Dependency</a:t>
            </a:r>
          </a:p>
          <a:p>
            <a:pPr marL="342900" indent="-342900">
              <a:buFont typeface="Arial" panose="020B0604020202020204" pitchFamily="34" charset="0"/>
              <a:buChar char="•"/>
            </a:pPr>
            <a:r>
              <a:rPr lang="en-US" sz="2200" dirty="0">
                <a:latin typeface="IBM Plex Sans" panose="020B0503050203000203" pitchFamily="34" charset="0"/>
              </a:rPr>
              <a:t>Adds spring-web, spring-mvc jars</a:t>
            </a:r>
          </a:p>
          <a:p>
            <a:pPr marL="342900" indent="-342900">
              <a:buFont typeface="Arial" panose="020B0604020202020204" pitchFamily="34" charset="0"/>
              <a:buChar char="•"/>
            </a:pPr>
            <a:r>
              <a:rPr lang="en-US" sz="2200" dirty="0">
                <a:latin typeface="IBM Plex Sans" panose="020B0503050203000203" pitchFamily="34" charset="0"/>
              </a:rPr>
              <a:t>Adds embedded Tomcat jars</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When application starts...</a:t>
            </a:r>
          </a:p>
          <a:p>
            <a:pPr marL="342900" indent="-342900">
              <a:buFont typeface="Arial" panose="020B0604020202020204" pitchFamily="34" charset="0"/>
              <a:buChar char="•"/>
            </a:pPr>
            <a:r>
              <a:rPr lang="en-US" sz="2200" dirty="0">
                <a:latin typeface="IBM Plex Sans" panose="020B0503050203000203" pitchFamily="34" charset="0"/>
              </a:rPr>
              <a:t>Your beans are created</a:t>
            </a:r>
          </a:p>
          <a:p>
            <a:pPr marL="342900" indent="-342900">
              <a:buFont typeface="Arial" panose="020B0604020202020204" pitchFamily="34" charset="0"/>
              <a:buChar char="•"/>
            </a:pPr>
            <a:r>
              <a:rPr lang="en-US" sz="2200" dirty="0">
                <a:latin typeface="IBM Plex Sans" panose="020B0503050203000203" pitchFamily="34" charset="0"/>
              </a:rPr>
              <a:t>@EnableAutoConfiguration looks for 'missing' beans</a:t>
            </a:r>
          </a:p>
          <a:p>
            <a:pPr marL="342900" indent="-342900">
              <a:buFont typeface="Arial" panose="020B0604020202020204" pitchFamily="34" charset="0"/>
              <a:buChar char="•"/>
            </a:pPr>
            <a:r>
              <a:rPr lang="en-US" sz="2200" dirty="0">
                <a:latin typeface="IBM Plex Sans" panose="020B0503050203000203" pitchFamily="34" charset="0"/>
              </a:rPr>
              <a:t>Based on your beans + classpath</a:t>
            </a:r>
          </a:p>
          <a:p>
            <a:pPr marL="342900" indent="-342900">
              <a:buFont typeface="Arial" panose="020B0604020202020204" pitchFamily="34" charset="0"/>
              <a:buChar char="•"/>
            </a:pPr>
            <a:r>
              <a:rPr lang="en-US" sz="2200" dirty="0">
                <a:latin typeface="IBM Plex Sans" panose="020B0503050203000203" pitchFamily="34" charset="0"/>
              </a:rPr>
              <a:t>Notices @Controller/Spring MVC jars</a:t>
            </a:r>
          </a:p>
          <a:p>
            <a:pPr marL="342900" indent="-342900">
              <a:buFont typeface="Arial" panose="020B0604020202020204" pitchFamily="34" charset="0"/>
              <a:buChar char="•"/>
            </a:pPr>
            <a:r>
              <a:rPr lang="en-US" sz="2200" dirty="0">
                <a:latin typeface="IBM Plex Sans" panose="020B0503050203000203" pitchFamily="34" charset="0"/>
              </a:rPr>
              <a:t>Automatically creates MVC beans</a:t>
            </a:r>
          </a:p>
          <a:p>
            <a:pPr marL="342900" indent="-342900">
              <a:buFont typeface="Arial" panose="020B0604020202020204" pitchFamily="34" charset="0"/>
              <a:buChar char="•"/>
            </a:pPr>
            <a:r>
              <a:rPr lang="en-US" sz="2200" dirty="0">
                <a:latin typeface="IBM Plex Sans" panose="020B0503050203000203" pitchFamily="34" charset="0"/>
              </a:rPr>
              <a:t>DispatcherServlet, HandlerMappings, Adapters, ViewResolvers</a:t>
            </a:r>
          </a:p>
          <a:p>
            <a:pPr marL="342900" indent="-342900">
              <a:buFont typeface="Arial" panose="020B0604020202020204" pitchFamily="34" charset="0"/>
              <a:buChar char="•"/>
            </a:pPr>
            <a:r>
              <a:rPr lang="en-US" sz="2200" dirty="0">
                <a:latin typeface="IBM Plex Sans" panose="020B0503050203000203" pitchFamily="34" charset="0"/>
              </a:rPr>
              <a:t>Launches embedded Tomcat instance</a:t>
            </a:r>
          </a:p>
        </p:txBody>
      </p:sp>
    </p:spTree>
    <p:extLst>
      <p:ext uri="{BB962C8B-B14F-4D97-AF65-F5344CB8AC3E}">
        <p14:creationId xmlns:p14="http://schemas.microsoft.com/office/powerpoint/2010/main" val="2965801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457200" y="685800"/>
            <a:ext cx="6629400" cy="5897880"/>
          </a:xfrm>
        </p:spPr>
        <p:txBody>
          <a:bodyPr/>
          <a:lstStyle/>
          <a:p>
            <a:r>
              <a:rPr lang="en-US" dirty="0"/>
              <a:t>Demonstration: Thymeleaf Web Pages</a:t>
            </a:r>
            <a:br>
              <a:rPr lang="en-US" dirty="0"/>
            </a:br>
            <a:br>
              <a:rPr lang="en-US" dirty="0"/>
            </a:br>
            <a:br>
              <a:rPr lang="en-US" b="0" dirty="0"/>
            </a:br>
            <a:r>
              <a:rPr lang="en-US" sz="3200" b="0" dirty="0"/>
              <a:t>- spring-boot-starter-thymeleaf</a:t>
            </a:r>
            <a:br>
              <a:rPr lang="en-US" sz="3200" b="0" dirty="0"/>
            </a:br>
            <a:r>
              <a:rPr lang="en-US" sz="3200" b="0" dirty="0"/>
              <a:t>- /templates folder</a:t>
            </a:r>
            <a:br>
              <a:rPr lang="en-US" sz="3200" b="0" dirty="0"/>
            </a:br>
            <a:r>
              <a:rPr lang="en-US" sz="3200" b="0" dirty="0"/>
              <a:t>- Controller adjustments</a:t>
            </a:r>
            <a:br>
              <a:rPr lang="en-US" sz="3200" b="0" dirty="0"/>
            </a:br>
            <a:r>
              <a:rPr lang="en-US" sz="3200" b="0" dirty="0"/>
              <a:t>- Web page</a:t>
            </a:r>
            <a:br>
              <a:rPr lang="en-US" sz="3600" b="0"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405F8663-BB18-47F5-8D9D-799D1DBB235A}"/>
              </a:ext>
            </a:extLst>
          </p:cNvPr>
          <p:cNvPicPr>
            <a:picLocks noChangeAspect="1"/>
          </p:cNvPicPr>
          <p:nvPr/>
        </p:nvPicPr>
        <p:blipFill>
          <a:blip r:embed="rId2"/>
          <a:stretch>
            <a:fillRect/>
          </a:stretch>
        </p:blipFill>
        <p:spPr>
          <a:xfrm>
            <a:off x="9042387" y="2519507"/>
            <a:ext cx="3860826" cy="3190586"/>
          </a:xfrm>
          <a:prstGeom prst="rect">
            <a:avLst/>
          </a:prstGeom>
        </p:spPr>
      </p:pic>
    </p:spTree>
    <p:extLst>
      <p:ext uri="{BB962C8B-B14F-4D97-AF65-F5344CB8AC3E}">
        <p14:creationId xmlns:p14="http://schemas.microsoft.com/office/powerpoint/2010/main" val="1422169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228600" y="2194560"/>
            <a:ext cx="3200400" cy="64008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962400" y="2057400"/>
            <a:ext cx="10210800" cy="5257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dirty="0">
                <a:solidFill>
                  <a:schemeClr val="tx1"/>
                </a:solidFill>
              </a:rPr>
              <a:t>Who I am: &lt;Instructor Name&gt;</a:t>
            </a:r>
          </a:p>
          <a:p>
            <a:pPr marL="342900" indent="-342900">
              <a:buFont typeface="Arial" panose="020B0604020202020204" pitchFamily="34" charset="0"/>
              <a:buChar char="•"/>
            </a:pPr>
            <a:r>
              <a:rPr lang="en-US" dirty="0">
                <a:solidFill>
                  <a:schemeClr val="tx1"/>
                </a:solidFill>
              </a:rPr>
              <a:t>Title</a:t>
            </a:r>
          </a:p>
          <a:p>
            <a:pPr marL="342900" indent="-342900">
              <a:buFont typeface="Arial" panose="020B0604020202020204" pitchFamily="34" charset="0"/>
              <a:buChar char="•"/>
            </a:pPr>
            <a:r>
              <a:rPr lang="en-US" dirty="0">
                <a:solidFill>
                  <a:schemeClr val="tx1"/>
                </a:solidFill>
              </a:rPr>
              <a:t>Organization</a:t>
            </a:r>
          </a:p>
          <a:p>
            <a:pPr marL="342900" indent="-342900">
              <a:buFont typeface="Arial" panose="020B0604020202020204" pitchFamily="34" charset="0"/>
              <a:buChar char="•"/>
            </a:pPr>
            <a:r>
              <a:rPr lang="en-US" dirty="0">
                <a:solidFill>
                  <a:schemeClr val="tx1"/>
                </a:solidFill>
              </a:rPr>
              <a:t>Role</a:t>
            </a:r>
          </a:p>
          <a:p>
            <a:pPr marL="342900" indent="-342900">
              <a:buFont typeface="Arial" panose="020B0604020202020204" pitchFamily="34" charset="0"/>
              <a:buChar char="•"/>
            </a:pPr>
            <a:r>
              <a:rPr lang="en-US" dirty="0">
                <a:solidFill>
                  <a:schemeClr val="tx1"/>
                </a:solidFill>
              </a:rPr>
              <a:t>Background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Boot</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US" dirty="0"/>
              <a:t>Thymeleaf Web Pages</a:t>
            </a:r>
            <a:r>
              <a:rPr lang="en-IN" dirty="0"/>
              <a:t>: What just happened?</a:t>
            </a:r>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12938760" cy="2123658"/>
          </a:xfrm>
          <a:prstGeom prst="rect">
            <a:avLst/>
          </a:prstGeom>
        </p:spPr>
        <p:txBody>
          <a:bodyPr wrap="square">
            <a:spAutoFit/>
          </a:bodyPr>
          <a:lstStyle/>
          <a:p>
            <a:pPr marL="342900" indent="-342900">
              <a:buFont typeface="Arial" panose="020B0604020202020204" pitchFamily="34" charset="0"/>
              <a:buChar char="•"/>
            </a:pPr>
            <a:r>
              <a:rPr lang="en-US" sz="2200" dirty="0">
                <a:latin typeface="IBM Plex Sans" panose="020B0503050203000203" pitchFamily="34" charset="0"/>
              </a:rPr>
              <a:t>spring-boot-starter-thymeleaf</a:t>
            </a:r>
          </a:p>
          <a:p>
            <a:pPr marL="342900" indent="-342900">
              <a:buFont typeface="Arial" panose="020B0604020202020204" pitchFamily="34" charset="0"/>
              <a:buChar char="•"/>
            </a:pPr>
            <a:r>
              <a:rPr lang="en-US" sz="2200" dirty="0">
                <a:latin typeface="IBM Plex Sans" panose="020B0503050203000203" pitchFamily="34" charset="0"/>
              </a:rPr>
              <a:t>Brought in required jars</a:t>
            </a:r>
          </a:p>
          <a:p>
            <a:pPr marL="342900" indent="-342900">
              <a:buFont typeface="Arial" panose="020B0604020202020204" pitchFamily="34" charset="0"/>
              <a:buChar char="•"/>
            </a:pPr>
            <a:r>
              <a:rPr lang="en-US" sz="2200" dirty="0">
                <a:latin typeface="IBM Plex Sans" panose="020B0503050203000203" pitchFamily="34" charset="0"/>
              </a:rPr>
              <a:t>Automatically configured ThymeleafViewResolver</a:t>
            </a:r>
          </a:p>
          <a:p>
            <a:pPr marL="342900" indent="-342900">
              <a:buFont typeface="Arial" panose="020B0604020202020204" pitchFamily="34" charset="0"/>
              <a:buChar char="•"/>
            </a:pPr>
            <a:r>
              <a:rPr lang="en-US" sz="2200" dirty="0">
                <a:latin typeface="IBM Plex Sans" panose="020B0503050203000203" pitchFamily="34" charset="0"/>
              </a:rPr>
              <a:t>Controller returned a 'logical view name'</a:t>
            </a:r>
          </a:p>
          <a:p>
            <a:pPr marL="342900" indent="-342900">
              <a:buFont typeface="Arial" panose="020B0604020202020204" pitchFamily="34" charset="0"/>
              <a:buChar char="•"/>
            </a:pPr>
            <a:r>
              <a:rPr lang="en-US" sz="2200" dirty="0">
                <a:latin typeface="IBM Plex Sans" panose="020B0503050203000203" pitchFamily="34" charset="0"/>
              </a:rPr>
              <a:t>ViewResolver found a matching template</a:t>
            </a:r>
          </a:p>
          <a:p>
            <a:pPr marL="342900" indent="-342900">
              <a:buFont typeface="Arial" panose="020B0604020202020204" pitchFamily="34" charset="0"/>
              <a:buChar char="•"/>
            </a:pPr>
            <a:r>
              <a:rPr lang="en-US" sz="2200" dirty="0">
                <a:latin typeface="IBM Plex Sans" panose="020B0503050203000203" pitchFamily="34" charset="0"/>
              </a:rPr>
              <a:t>Render</a:t>
            </a:r>
          </a:p>
        </p:txBody>
      </p:sp>
    </p:spTree>
    <p:extLst>
      <p:ext uri="{BB962C8B-B14F-4D97-AF65-F5344CB8AC3E}">
        <p14:creationId xmlns:p14="http://schemas.microsoft.com/office/powerpoint/2010/main" val="3884695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US" dirty="0"/>
              <a:t>But wait, I want JSPs...</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12938760" cy="3477875"/>
          </a:xfrm>
          <a:prstGeom prst="rect">
            <a:avLst/>
          </a:prstGeom>
        </p:spPr>
        <p:txBody>
          <a:bodyPr wrap="square">
            <a:spAutoFit/>
          </a:bodyPr>
          <a:lstStyle/>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Thymeleaf and other templating approaches are way too advanced for my organization!</a:t>
            </a:r>
          </a:p>
          <a:p>
            <a:pPr marL="342900" indent="-342900">
              <a:buFont typeface="Arial" panose="020B0604020202020204" pitchFamily="34" charset="0"/>
              <a:buChar char="•"/>
            </a:pPr>
            <a:r>
              <a:rPr lang="en-US" sz="2200" dirty="0">
                <a:latin typeface="IBM Plex Sans" panose="020B0503050203000203" pitchFamily="34" charset="0"/>
              </a:rPr>
              <a:t>Besides, we have lots of existing JSPs</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No Problem!</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Just as easy to use JSPs!</a:t>
            </a:r>
          </a:p>
          <a:p>
            <a:pPr marL="342900" indent="-342900">
              <a:buFont typeface="Arial" panose="020B0604020202020204" pitchFamily="34" charset="0"/>
              <a:buChar char="•"/>
            </a:pPr>
            <a:r>
              <a:rPr lang="en-US" sz="2200" dirty="0">
                <a:latin typeface="IBM Plex Sans" panose="020B0503050203000203" pitchFamily="34" charset="0"/>
              </a:rPr>
              <a:t>Place JSPs in desired web-relative location</a:t>
            </a:r>
          </a:p>
          <a:p>
            <a:pPr marL="342900" indent="-342900">
              <a:buFont typeface="Arial" panose="020B0604020202020204" pitchFamily="34" charset="0"/>
              <a:buChar char="•"/>
            </a:pPr>
            <a:r>
              <a:rPr lang="en-US" sz="2200" dirty="0">
                <a:latin typeface="IBM Plex Sans" panose="020B0503050203000203" pitchFamily="34" charset="0"/>
              </a:rPr>
              <a:t>Set spring.mvc.view.prefix / spring.mvc.view.suffix as needed</a:t>
            </a:r>
          </a:p>
          <a:p>
            <a:pPr marL="342900" indent="-342900">
              <a:buFont typeface="Arial" panose="020B0604020202020204" pitchFamily="34" charset="0"/>
              <a:buChar char="•"/>
            </a:pPr>
            <a:r>
              <a:rPr lang="en-US" sz="2200" dirty="0">
                <a:latin typeface="IBM Plex Sans" panose="020B0503050203000203" pitchFamily="34" charset="0"/>
              </a:rPr>
              <a:t>(remove thymeleaf starter pom)</a:t>
            </a:r>
          </a:p>
        </p:txBody>
      </p:sp>
    </p:spTree>
    <p:extLst>
      <p:ext uri="{BB962C8B-B14F-4D97-AF65-F5344CB8AC3E}">
        <p14:creationId xmlns:p14="http://schemas.microsoft.com/office/powerpoint/2010/main" val="45338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sp>
        <p:nvSpPr>
          <p:cNvPr id="5" name="Rectangle 4">
            <a:extLst>
              <a:ext uri="{FF2B5EF4-FFF2-40B4-BE49-F238E27FC236}">
                <a16:creationId xmlns:a16="http://schemas.microsoft.com/office/drawing/2014/main" id="{649BD664-1065-49F4-9E82-BB00E14F9738}"/>
              </a:ext>
            </a:extLst>
          </p:cNvPr>
          <p:cNvSpPr/>
          <p:nvPr/>
        </p:nvSpPr>
        <p:spPr>
          <a:xfrm>
            <a:off x="365760" y="2769935"/>
            <a:ext cx="6629400" cy="3323987"/>
          </a:xfrm>
          <a:prstGeom prst="rect">
            <a:avLst/>
          </a:prstGeom>
        </p:spPr>
        <p:txBody>
          <a:bodyPr wrap="square">
            <a:spAutoFit/>
          </a:bodyPr>
          <a:lstStyle/>
          <a:p>
            <a:pPr marL="514350" indent="-514350">
              <a:buFont typeface="+mj-lt"/>
              <a:buAutoNum type="arabicPeriod"/>
            </a:pPr>
            <a:r>
              <a:rPr lang="en-US" sz="3000" dirty="0">
                <a:solidFill>
                  <a:schemeClr val="bg2"/>
                </a:solidFill>
                <a:latin typeface="IBM Plex Sans" panose="020B0503050203000203" pitchFamily="34" charset="0"/>
              </a:rPr>
              <a:t>Add web capability in previous lab.</a:t>
            </a:r>
            <a:br>
              <a:rPr lang="en-US" sz="3000" dirty="0">
                <a:solidFill>
                  <a:schemeClr val="bg2"/>
                </a:solidFill>
                <a:latin typeface="IBM Plex Sans" panose="020B0503050203000203" pitchFamily="34" charset="0"/>
              </a:rPr>
            </a:br>
            <a:endParaRPr lang="en-US" sz="3000" dirty="0">
              <a:solidFill>
                <a:schemeClr val="bg2"/>
              </a:solidFill>
              <a:latin typeface="IBM Plex Sans" panose="020B0503050203000203" pitchFamily="34" charset="0"/>
            </a:endParaRPr>
          </a:p>
          <a:p>
            <a:pPr marL="514350" indent="-514350">
              <a:buFont typeface="+mj-lt"/>
              <a:buAutoNum type="arabicPeriod"/>
            </a:pPr>
            <a:r>
              <a:rPr lang="en-US" sz="3000" dirty="0">
                <a:solidFill>
                  <a:schemeClr val="bg2"/>
                </a:solidFill>
                <a:latin typeface="IBM Plex Sans" panose="020B0503050203000203" pitchFamily="34" charset="0"/>
              </a:rPr>
              <a:t>Create simple HTML page and access it over a browser.</a:t>
            </a:r>
            <a:br>
              <a:rPr lang="en-US" sz="3000" dirty="0">
                <a:solidFill>
                  <a:schemeClr val="bg2"/>
                </a:solidFill>
                <a:latin typeface="IBM Plex Sans" panose="020B0503050203000203" pitchFamily="34" charset="0"/>
              </a:rPr>
            </a:br>
            <a:endParaRPr lang="en-US" sz="3000" dirty="0">
              <a:solidFill>
                <a:schemeClr val="bg2"/>
              </a:solidFill>
              <a:latin typeface="IBM Plex Sans" panose="020B0503050203000203" pitchFamily="34" charset="0"/>
            </a:endParaRPr>
          </a:p>
          <a:p>
            <a:pPr marL="514350" indent="-514350">
              <a:buFont typeface="+mj-lt"/>
              <a:buAutoNum type="arabicPeriod"/>
            </a:pPr>
            <a:r>
              <a:rPr lang="en-US" sz="3000" dirty="0">
                <a:solidFill>
                  <a:schemeClr val="bg2"/>
                </a:solidFill>
                <a:latin typeface="IBM Plex Sans" panose="020B0503050203000203" pitchFamily="34" charset="0"/>
              </a:rPr>
              <a:t>Use Thyme leaf template to render data beans on HTML.</a:t>
            </a:r>
            <a:endParaRPr lang="en-IN" sz="3000" dirty="0">
              <a:solidFill>
                <a:schemeClr val="bg2"/>
              </a:solidFill>
              <a:latin typeface="IBM Plex Sans" panose="020B0503050203000203" pitchFamily="34" charset="0"/>
            </a:endParaRPr>
          </a:p>
        </p:txBody>
      </p:sp>
      <p:pic>
        <p:nvPicPr>
          <p:cNvPr id="6" name="Picture 5">
            <a:extLst>
              <a:ext uri="{FF2B5EF4-FFF2-40B4-BE49-F238E27FC236}">
                <a16:creationId xmlns:a16="http://schemas.microsoft.com/office/drawing/2014/main" id="{205CEE8D-394B-4D3E-8B06-8D3A15CE3941}"/>
              </a:ext>
            </a:extLst>
          </p:cNvPr>
          <p:cNvPicPr>
            <a:picLocks noChangeAspect="1"/>
          </p:cNvPicPr>
          <p:nvPr/>
        </p:nvPicPr>
        <p:blipFill>
          <a:blip r:embed="rId3"/>
          <a:stretch>
            <a:fillRect/>
          </a:stretch>
        </p:blipFill>
        <p:spPr>
          <a:xfrm>
            <a:off x="9056630" y="2552114"/>
            <a:ext cx="3832339" cy="3125372"/>
          </a:xfrm>
          <a:prstGeom prst="rect">
            <a:avLst/>
          </a:prstGeom>
        </p:spPr>
      </p:pic>
    </p:spTree>
    <p:extLst>
      <p:ext uri="{BB962C8B-B14F-4D97-AF65-F5344CB8AC3E}">
        <p14:creationId xmlns:p14="http://schemas.microsoft.com/office/powerpoint/2010/main" val="1108945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US" dirty="0"/>
              <a:t>Adding JPA Capability</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12938760" cy="3139321"/>
          </a:xfrm>
          <a:prstGeom prst="rect">
            <a:avLst/>
          </a:prstGeom>
        </p:spPr>
        <p:txBody>
          <a:bodyPr wrap="square">
            <a:spAutoFit/>
          </a:bodyPr>
          <a:lstStyle/>
          <a:p>
            <a:pPr marL="342900" indent="-342900">
              <a:buFont typeface="Arial" panose="020B0604020202020204" pitchFamily="34" charset="0"/>
              <a:buChar char="•"/>
            </a:pPr>
            <a:r>
              <a:rPr lang="en-US" sz="2200" dirty="0">
                <a:latin typeface="IBM Plex Sans" panose="020B0503050203000203" pitchFamily="34" charset="0"/>
              </a:rPr>
              <a:t>Adding the spring-boot-starter-data-jpa Dependency</a:t>
            </a:r>
          </a:p>
          <a:p>
            <a:pPr marL="342900" indent="-342900">
              <a:buFont typeface="Arial" panose="020B0604020202020204" pitchFamily="34" charset="0"/>
              <a:buChar char="•"/>
            </a:pPr>
            <a:r>
              <a:rPr lang="en-US" sz="2200" dirty="0">
                <a:latin typeface="IBM Plex Sans" panose="020B0503050203000203" pitchFamily="34" charset="0"/>
              </a:rPr>
              <a:t>Adds Spring JDBC/Transaction Management</a:t>
            </a:r>
          </a:p>
          <a:p>
            <a:pPr marL="342900" indent="-342900">
              <a:buFont typeface="Arial" panose="020B0604020202020204" pitchFamily="34" charset="0"/>
              <a:buChar char="•"/>
            </a:pPr>
            <a:r>
              <a:rPr lang="en-US" sz="2200" dirty="0">
                <a:latin typeface="IBM Plex Sans" panose="020B0503050203000203" pitchFamily="34" charset="0"/>
              </a:rPr>
              <a:t>Adds Spring ORM</a:t>
            </a:r>
          </a:p>
          <a:p>
            <a:pPr marL="342900" indent="-342900">
              <a:buFont typeface="Arial" panose="020B0604020202020204" pitchFamily="34" charset="0"/>
              <a:buChar char="•"/>
            </a:pPr>
            <a:r>
              <a:rPr lang="en-US" sz="2200" dirty="0">
                <a:latin typeface="IBM Plex Sans" panose="020B0503050203000203" pitchFamily="34" charset="0"/>
              </a:rPr>
              <a:t>Adds Hibernate/entity manager</a:t>
            </a:r>
          </a:p>
          <a:p>
            <a:pPr marL="342900" indent="-342900">
              <a:buFont typeface="Arial" panose="020B0604020202020204" pitchFamily="34" charset="0"/>
              <a:buChar char="•"/>
            </a:pPr>
            <a:r>
              <a:rPr lang="en-US" sz="2200" dirty="0">
                <a:latin typeface="IBM Plex Sans" panose="020B0503050203000203" pitchFamily="34" charset="0"/>
              </a:rPr>
              <a:t>Adds Spring Data JPA subproject</a:t>
            </a:r>
          </a:p>
          <a:p>
            <a:pPr marL="342900" indent="-342900">
              <a:buFont typeface="Arial" panose="020B0604020202020204" pitchFamily="34" charset="0"/>
              <a:buChar char="•"/>
            </a:pPr>
            <a:r>
              <a:rPr lang="en-US" sz="2200" dirty="0">
                <a:latin typeface="IBM Plex Sans" panose="020B0503050203000203" pitchFamily="34" charset="0"/>
              </a:rPr>
              <a:t>(explained later)</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Does NOT add a Database Driver</a:t>
            </a:r>
          </a:p>
          <a:p>
            <a:pPr marL="342900" indent="-342900">
              <a:buFont typeface="Arial" panose="020B0604020202020204" pitchFamily="34" charset="0"/>
              <a:buChar char="•"/>
            </a:pPr>
            <a:r>
              <a:rPr lang="en-US" sz="2200" dirty="0">
                <a:latin typeface="IBM Plex Sans" panose="020B0503050203000203" pitchFamily="34" charset="0"/>
              </a:rPr>
              <a:t>Add one manually (HSQL)</a:t>
            </a:r>
          </a:p>
        </p:txBody>
      </p:sp>
    </p:spTree>
    <p:extLst>
      <p:ext uri="{BB962C8B-B14F-4D97-AF65-F5344CB8AC3E}">
        <p14:creationId xmlns:p14="http://schemas.microsoft.com/office/powerpoint/2010/main" val="483769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US" dirty="0"/>
              <a:t>Spring Data JPA</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457200" y="2946949"/>
            <a:ext cx="7406640" cy="1785104"/>
          </a:xfrm>
          <a:prstGeom prst="rect">
            <a:avLst/>
          </a:prstGeom>
        </p:spPr>
        <p:txBody>
          <a:bodyPr wrap="square">
            <a:spAutoFit/>
          </a:bodyPr>
          <a:lstStyle/>
          <a:p>
            <a:pPr marL="342900" indent="-342900">
              <a:buFont typeface="Arial" panose="020B0604020202020204" pitchFamily="34" charset="0"/>
              <a:buChar char="•"/>
            </a:pPr>
            <a:r>
              <a:rPr lang="en-US" sz="2200" dirty="0">
                <a:latin typeface="IBM Plex Sans" panose="020B0503050203000203" pitchFamily="34" charset="0"/>
              </a:rPr>
              <a:t>Typical web application architecture</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REST Controllers provide CRUD interface to clients</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DAO provide CRUD interface to DB</a:t>
            </a:r>
          </a:p>
        </p:txBody>
      </p:sp>
      <p:sp>
        <p:nvSpPr>
          <p:cNvPr id="6" name="Rectangle 5">
            <a:extLst>
              <a:ext uri="{FF2B5EF4-FFF2-40B4-BE49-F238E27FC236}">
                <a16:creationId xmlns:a16="http://schemas.microsoft.com/office/drawing/2014/main" id="{E665652A-1C89-4C5B-912C-5FC2F1523789}"/>
              </a:ext>
            </a:extLst>
          </p:cNvPr>
          <p:cNvSpPr/>
          <p:nvPr/>
        </p:nvSpPr>
        <p:spPr>
          <a:xfrm>
            <a:off x="8321544" y="4095037"/>
            <a:ext cx="5016816" cy="398195"/>
          </a:xfrm>
          <a:prstGeom prst="rect">
            <a:avLst/>
          </a:prstGeom>
          <a:solidFill>
            <a:srgbClr val="CCFFCC"/>
          </a:solidFill>
          <a:ln w="36720">
            <a:solidFill>
              <a:srgbClr val="1C1C1C"/>
            </a:solidFill>
            <a:prstDash val="solid"/>
          </a:ln>
        </p:spPr>
        <p:txBody>
          <a:bodyPr vert="horz" wrap="none" lIns="97200" tIns="56700" rIns="97200" bIns="56700" anchor="ctr" anchorCtr="0" compatLnSpc="0"/>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DAO</a:t>
            </a:r>
          </a:p>
        </p:txBody>
      </p:sp>
      <p:sp>
        <p:nvSpPr>
          <p:cNvPr id="7" name="Rectangle 6">
            <a:extLst>
              <a:ext uri="{FF2B5EF4-FFF2-40B4-BE49-F238E27FC236}">
                <a16:creationId xmlns:a16="http://schemas.microsoft.com/office/drawing/2014/main" id="{3D3FF88C-1009-4707-9B20-3B777848E3C8}"/>
              </a:ext>
            </a:extLst>
          </p:cNvPr>
          <p:cNvSpPr/>
          <p:nvPr/>
        </p:nvSpPr>
        <p:spPr>
          <a:xfrm>
            <a:off x="8321544" y="3692953"/>
            <a:ext cx="5016816" cy="398195"/>
          </a:xfrm>
          <a:prstGeom prst="rect">
            <a:avLst/>
          </a:prstGeom>
          <a:solidFill>
            <a:srgbClr val="CCFFCC"/>
          </a:solidFill>
          <a:ln w="36720">
            <a:solidFill>
              <a:srgbClr val="1C1C1C"/>
            </a:solidFill>
            <a:prstDash val="solid"/>
          </a:ln>
        </p:spPr>
        <p:txBody>
          <a:bodyPr vert="horz" wrap="none" lIns="97200" tIns="56700" rIns="97200" bIns="56700" anchor="ctr" anchorCtr="0" compatLnSpc="0"/>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Services</a:t>
            </a:r>
          </a:p>
        </p:txBody>
      </p:sp>
      <p:sp>
        <p:nvSpPr>
          <p:cNvPr id="9" name="Rectangle 8">
            <a:extLst>
              <a:ext uri="{FF2B5EF4-FFF2-40B4-BE49-F238E27FC236}">
                <a16:creationId xmlns:a16="http://schemas.microsoft.com/office/drawing/2014/main" id="{4C682739-F389-4CDD-A8E4-6C89109D1438}"/>
              </a:ext>
            </a:extLst>
          </p:cNvPr>
          <p:cNvSpPr/>
          <p:nvPr/>
        </p:nvSpPr>
        <p:spPr>
          <a:xfrm>
            <a:off x="8321544" y="3301237"/>
            <a:ext cx="5016816" cy="398195"/>
          </a:xfrm>
          <a:prstGeom prst="rect">
            <a:avLst/>
          </a:prstGeom>
          <a:solidFill>
            <a:srgbClr val="CCFFCC"/>
          </a:solidFill>
          <a:ln w="36720">
            <a:solidFill>
              <a:srgbClr val="1C1C1C"/>
            </a:solidFill>
            <a:prstDash val="solid"/>
          </a:ln>
        </p:spPr>
        <p:txBody>
          <a:bodyPr vert="horz" wrap="none" lIns="97200" tIns="56700" rIns="97200" bIns="56700" anchor="ctr" anchorCtr="0" compatLnSpc="0"/>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Controllers</a:t>
            </a:r>
          </a:p>
        </p:txBody>
      </p:sp>
      <p:sp>
        <p:nvSpPr>
          <p:cNvPr id="10" name="Freeform: Shape 9">
            <a:extLst>
              <a:ext uri="{FF2B5EF4-FFF2-40B4-BE49-F238E27FC236}">
                <a16:creationId xmlns:a16="http://schemas.microsoft.com/office/drawing/2014/main" id="{27EE9C31-C73C-4E98-8E5F-DF9315B05C58}"/>
              </a:ext>
            </a:extLst>
          </p:cNvPr>
          <p:cNvSpPr/>
          <p:nvPr/>
        </p:nvSpPr>
        <p:spPr>
          <a:xfrm>
            <a:off x="10005372" y="5008393"/>
            <a:ext cx="1545804" cy="995327"/>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FE7F5"/>
          </a:solidFill>
          <a:ln w="36720">
            <a:solidFill>
              <a:srgbClr val="1C1C1C"/>
            </a:solidFill>
            <a:prstDash val="solid"/>
          </a:ln>
        </p:spPr>
        <p:txBody>
          <a:bodyPr vert="horz" wrap="none" lIns="97200" tIns="56700" rIns="97200" bIns="56700" anchor="ctr" anchorCtr="0" compatLnSpc="0">
            <a:noAutofit/>
          </a:bodyPr>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DB</a:t>
            </a:r>
          </a:p>
        </p:txBody>
      </p:sp>
      <p:sp>
        <p:nvSpPr>
          <p:cNvPr id="11" name="Straight Connector 10">
            <a:extLst>
              <a:ext uri="{FF2B5EF4-FFF2-40B4-BE49-F238E27FC236}">
                <a16:creationId xmlns:a16="http://schemas.microsoft.com/office/drawing/2014/main" id="{6ABF6E69-32D5-4C5B-835B-41EEC9D7C016}"/>
              </a:ext>
            </a:extLst>
          </p:cNvPr>
          <p:cNvSpPr/>
          <p:nvPr/>
        </p:nvSpPr>
        <p:spPr>
          <a:xfrm>
            <a:off x="10754460" y="2913408"/>
            <a:ext cx="0" cy="348300"/>
          </a:xfrm>
          <a:prstGeom prst="line">
            <a:avLst/>
          </a:pr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12" name="Straight Connector 11">
            <a:extLst>
              <a:ext uri="{FF2B5EF4-FFF2-40B4-BE49-F238E27FC236}">
                <a16:creationId xmlns:a16="http://schemas.microsoft.com/office/drawing/2014/main" id="{B2D7F902-9B7E-457E-BB39-88C71268E823}"/>
              </a:ext>
            </a:extLst>
          </p:cNvPr>
          <p:cNvSpPr/>
          <p:nvPr/>
        </p:nvSpPr>
        <p:spPr>
          <a:xfrm>
            <a:off x="10754460" y="4522068"/>
            <a:ext cx="0" cy="446796"/>
          </a:xfrm>
          <a:prstGeom prst="line">
            <a:avLst/>
          </a:pr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13" name="TextBox 12">
            <a:extLst>
              <a:ext uri="{FF2B5EF4-FFF2-40B4-BE49-F238E27FC236}">
                <a16:creationId xmlns:a16="http://schemas.microsoft.com/office/drawing/2014/main" id="{5129686E-4189-4017-9766-4483BB76108E}"/>
              </a:ext>
            </a:extLst>
          </p:cNvPr>
          <p:cNvSpPr txBox="1"/>
          <p:nvPr/>
        </p:nvSpPr>
        <p:spPr>
          <a:xfrm>
            <a:off x="9472716" y="2498365"/>
            <a:ext cx="2591939" cy="408868"/>
          </a:xfrm>
          <a:prstGeom prst="rect">
            <a:avLst/>
          </a:prstGeom>
          <a:noFill/>
          <a:ln>
            <a:noFill/>
          </a:ln>
        </p:spPr>
        <p:txBody>
          <a:bodyPr vert="horz" wrap="none" lIns="81000" tIns="40500" rIns="81000" bIns="40500" anchorCtr="0" compatLnSpc="0">
            <a:spAutoFit/>
          </a:bodyPr>
          <a:lstStyle/>
          <a:p>
            <a:pPr defTabSz="822960" hangingPunct="0"/>
            <a:r>
              <a:rPr lang="en-US" sz="1962" dirty="0">
                <a:solidFill>
                  <a:prstClr val="black"/>
                </a:solidFill>
                <a:latin typeface="IBM Plex Sans" panose="020B0503050203000203" pitchFamily="34" charset="0"/>
                <a:ea typeface="Microsoft YaHei" pitchFamily="2"/>
                <a:cs typeface="Mangal" pitchFamily="2"/>
              </a:rPr>
              <a:t>JSON/XML, and so on</a:t>
            </a:r>
          </a:p>
        </p:txBody>
      </p:sp>
      <p:sp>
        <p:nvSpPr>
          <p:cNvPr id="14" name="Rectangle 13">
            <a:extLst>
              <a:ext uri="{FF2B5EF4-FFF2-40B4-BE49-F238E27FC236}">
                <a16:creationId xmlns:a16="http://schemas.microsoft.com/office/drawing/2014/main" id="{F078A7A4-854C-4D02-B6AC-CF029A8EC329}"/>
              </a:ext>
            </a:extLst>
          </p:cNvPr>
          <p:cNvSpPr/>
          <p:nvPr/>
        </p:nvSpPr>
        <p:spPr>
          <a:xfrm rot="5518200">
            <a:off x="11890095" y="4636364"/>
            <a:ext cx="987552" cy="477576"/>
          </a:xfrm>
          <a:prstGeom prst="rect">
            <a:avLst/>
          </a:prstGeom>
          <a:solidFill>
            <a:srgbClr val="FFFFFF"/>
          </a:solidFill>
          <a:ln w="36720">
            <a:solidFill>
              <a:srgbClr val="1C1C1C"/>
            </a:solidFill>
            <a:prstDash val="solid"/>
          </a:ln>
        </p:spPr>
        <p:txBody>
          <a:bodyPr vert="horz" wrap="none" lIns="97200" tIns="56700" rIns="97200" bIns="56700" anchor="ctr" anchorCtr="0" compatLnSpc="0"/>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Domain</a:t>
            </a:r>
          </a:p>
        </p:txBody>
      </p:sp>
    </p:spTree>
    <p:extLst>
      <p:ext uri="{BB962C8B-B14F-4D97-AF65-F5344CB8AC3E}">
        <p14:creationId xmlns:p14="http://schemas.microsoft.com/office/powerpoint/2010/main" val="2276409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US" dirty="0"/>
              <a:t>Spring Data – Instant Repositories</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457200" y="2946949"/>
            <a:ext cx="7406640" cy="2123658"/>
          </a:xfrm>
          <a:prstGeom prst="rect">
            <a:avLst/>
          </a:prstGeom>
        </p:spPr>
        <p:txBody>
          <a:bodyPr wrap="square">
            <a:spAutoFit/>
          </a:bodyPr>
          <a:lstStyle/>
          <a:p>
            <a:pPr marL="342900" indent="-342900">
              <a:buFont typeface="Arial" panose="020B0604020202020204" pitchFamily="34" charset="0"/>
              <a:buChar char="•"/>
            </a:pPr>
            <a:r>
              <a:rPr lang="en-US" sz="2200" dirty="0">
                <a:latin typeface="IBM Plex Sans" panose="020B0503050203000203" pitchFamily="34" charset="0"/>
              </a:rPr>
              <a:t>Spring Data provides dynamic repositories.</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You provide the interface, Spring Data dynamically implements JPA, MongoDB, Gem Fire, and so on.</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Service Layer/Controllers have almost no logic.</a:t>
            </a:r>
          </a:p>
        </p:txBody>
      </p:sp>
      <p:sp>
        <p:nvSpPr>
          <p:cNvPr id="6" name="Rectangle 5">
            <a:extLst>
              <a:ext uri="{FF2B5EF4-FFF2-40B4-BE49-F238E27FC236}">
                <a16:creationId xmlns:a16="http://schemas.microsoft.com/office/drawing/2014/main" id="{E665652A-1C89-4C5B-912C-5FC2F1523789}"/>
              </a:ext>
            </a:extLst>
          </p:cNvPr>
          <p:cNvSpPr/>
          <p:nvPr/>
        </p:nvSpPr>
        <p:spPr>
          <a:xfrm>
            <a:off x="8321544" y="4095037"/>
            <a:ext cx="5016816" cy="398195"/>
          </a:xfrm>
          <a:prstGeom prst="rect">
            <a:avLst/>
          </a:prstGeom>
          <a:solidFill>
            <a:srgbClr val="FFFF66"/>
          </a:solidFill>
          <a:ln w="36720">
            <a:solidFill>
              <a:srgbClr val="1C1C1C"/>
            </a:solidFill>
            <a:prstDash val="solid"/>
          </a:ln>
        </p:spPr>
        <p:txBody>
          <a:bodyPr vert="horz" wrap="none" lIns="97200" tIns="56700" rIns="97200" bIns="56700" anchor="ctr" anchorCtr="0" compatLnSpc="0"/>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Spring Data Repositories</a:t>
            </a:r>
          </a:p>
        </p:txBody>
      </p:sp>
      <p:sp>
        <p:nvSpPr>
          <p:cNvPr id="7" name="Rectangle 6">
            <a:extLst>
              <a:ext uri="{FF2B5EF4-FFF2-40B4-BE49-F238E27FC236}">
                <a16:creationId xmlns:a16="http://schemas.microsoft.com/office/drawing/2014/main" id="{3D3FF88C-1009-4707-9B20-3B777848E3C8}"/>
              </a:ext>
            </a:extLst>
          </p:cNvPr>
          <p:cNvSpPr/>
          <p:nvPr/>
        </p:nvSpPr>
        <p:spPr>
          <a:xfrm>
            <a:off x="8321544" y="3692953"/>
            <a:ext cx="5016816" cy="398195"/>
          </a:xfrm>
          <a:prstGeom prst="rect">
            <a:avLst/>
          </a:prstGeom>
          <a:solidFill>
            <a:srgbClr val="CCFFCC"/>
          </a:solidFill>
          <a:ln w="36720">
            <a:solidFill>
              <a:srgbClr val="1C1C1C"/>
            </a:solidFill>
            <a:prstDash val="solid"/>
          </a:ln>
        </p:spPr>
        <p:txBody>
          <a:bodyPr vert="horz" wrap="none" lIns="97200" tIns="56700" rIns="97200" bIns="56700" anchor="ctr" anchorCtr="0" compatLnSpc="0"/>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Services</a:t>
            </a:r>
          </a:p>
        </p:txBody>
      </p:sp>
      <p:sp>
        <p:nvSpPr>
          <p:cNvPr id="9" name="Rectangle 8">
            <a:extLst>
              <a:ext uri="{FF2B5EF4-FFF2-40B4-BE49-F238E27FC236}">
                <a16:creationId xmlns:a16="http://schemas.microsoft.com/office/drawing/2014/main" id="{4C682739-F389-4CDD-A8E4-6C89109D1438}"/>
              </a:ext>
            </a:extLst>
          </p:cNvPr>
          <p:cNvSpPr/>
          <p:nvPr/>
        </p:nvSpPr>
        <p:spPr>
          <a:xfrm>
            <a:off x="8321544" y="3301237"/>
            <a:ext cx="5016816" cy="398195"/>
          </a:xfrm>
          <a:prstGeom prst="rect">
            <a:avLst/>
          </a:prstGeom>
          <a:solidFill>
            <a:srgbClr val="CCFFCC"/>
          </a:solidFill>
          <a:ln w="36720">
            <a:solidFill>
              <a:srgbClr val="1C1C1C"/>
            </a:solidFill>
            <a:prstDash val="solid"/>
          </a:ln>
        </p:spPr>
        <p:txBody>
          <a:bodyPr vert="horz" wrap="none" lIns="97200" tIns="56700" rIns="97200" bIns="56700" anchor="ctr" anchorCtr="0" compatLnSpc="0"/>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Controllers</a:t>
            </a:r>
          </a:p>
        </p:txBody>
      </p:sp>
      <p:sp>
        <p:nvSpPr>
          <p:cNvPr id="10" name="Freeform: Shape 9">
            <a:extLst>
              <a:ext uri="{FF2B5EF4-FFF2-40B4-BE49-F238E27FC236}">
                <a16:creationId xmlns:a16="http://schemas.microsoft.com/office/drawing/2014/main" id="{27EE9C31-C73C-4E98-8E5F-DF9315B05C58}"/>
              </a:ext>
            </a:extLst>
          </p:cNvPr>
          <p:cNvSpPr/>
          <p:nvPr/>
        </p:nvSpPr>
        <p:spPr>
          <a:xfrm>
            <a:off x="10005372" y="5008393"/>
            <a:ext cx="1545804" cy="995327"/>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FE7F5"/>
          </a:solidFill>
          <a:ln w="36720">
            <a:solidFill>
              <a:srgbClr val="1C1C1C"/>
            </a:solidFill>
            <a:prstDash val="solid"/>
          </a:ln>
        </p:spPr>
        <p:txBody>
          <a:bodyPr vert="horz" wrap="none" lIns="97200" tIns="56700" rIns="97200" bIns="56700" anchor="ctr" anchorCtr="0" compatLnSpc="0">
            <a:noAutofit/>
          </a:bodyPr>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DB</a:t>
            </a:r>
          </a:p>
        </p:txBody>
      </p:sp>
      <p:sp>
        <p:nvSpPr>
          <p:cNvPr id="11" name="Straight Connector 10">
            <a:extLst>
              <a:ext uri="{FF2B5EF4-FFF2-40B4-BE49-F238E27FC236}">
                <a16:creationId xmlns:a16="http://schemas.microsoft.com/office/drawing/2014/main" id="{6ABF6E69-32D5-4C5B-835B-41EEC9D7C016}"/>
              </a:ext>
            </a:extLst>
          </p:cNvPr>
          <p:cNvSpPr/>
          <p:nvPr/>
        </p:nvSpPr>
        <p:spPr>
          <a:xfrm>
            <a:off x="10754460" y="2913408"/>
            <a:ext cx="0" cy="348300"/>
          </a:xfrm>
          <a:prstGeom prst="line">
            <a:avLst/>
          </a:pr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12" name="Straight Connector 11">
            <a:extLst>
              <a:ext uri="{FF2B5EF4-FFF2-40B4-BE49-F238E27FC236}">
                <a16:creationId xmlns:a16="http://schemas.microsoft.com/office/drawing/2014/main" id="{B2D7F902-9B7E-457E-BB39-88C71268E823}"/>
              </a:ext>
            </a:extLst>
          </p:cNvPr>
          <p:cNvSpPr/>
          <p:nvPr/>
        </p:nvSpPr>
        <p:spPr>
          <a:xfrm>
            <a:off x="10754460" y="4522068"/>
            <a:ext cx="0" cy="446796"/>
          </a:xfrm>
          <a:prstGeom prst="line">
            <a:avLst/>
          </a:pr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13" name="TextBox 12">
            <a:extLst>
              <a:ext uri="{FF2B5EF4-FFF2-40B4-BE49-F238E27FC236}">
                <a16:creationId xmlns:a16="http://schemas.microsoft.com/office/drawing/2014/main" id="{5129686E-4189-4017-9766-4483BB76108E}"/>
              </a:ext>
            </a:extLst>
          </p:cNvPr>
          <p:cNvSpPr txBox="1"/>
          <p:nvPr/>
        </p:nvSpPr>
        <p:spPr>
          <a:xfrm>
            <a:off x="9472716" y="2498365"/>
            <a:ext cx="2591939" cy="408868"/>
          </a:xfrm>
          <a:prstGeom prst="rect">
            <a:avLst/>
          </a:prstGeom>
          <a:noFill/>
          <a:ln>
            <a:noFill/>
          </a:ln>
        </p:spPr>
        <p:txBody>
          <a:bodyPr vert="horz" wrap="none" lIns="81000" tIns="40500" rIns="81000" bIns="40500" anchorCtr="0" compatLnSpc="0">
            <a:spAutoFit/>
          </a:bodyPr>
          <a:lstStyle/>
          <a:p>
            <a:pPr defTabSz="822960" hangingPunct="0"/>
            <a:r>
              <a:rPr lang="en-US" sz="1962" dirty="0">
                <a:solidFill>
                  <a:prstClr val="black"/>
                </a:solidFill>
                <a:latin typeface="IBM Plex Sans" panose="020B0503050203000203" pitchFamily="34" charset="0"/>
                <a:ea typeface="Microsoft YaHei" pitchFamily="2"/>
                <a:cs typeface="Mangal" pitchFamily="2"/>
              </a:rPr>
              <a:t>JSON/XML, and so on</a:t>
            </a:r>
          </a:p>
        </p:txBody>
      </p:sp>
      <p:sp>
        <p:nvSpPr>
          <p:cNvPr id="14" name="Rectangle 13">
            <a:extLst>
              <a:ext uri="{FF2B5EF4-FFF2-40B4-BE49-F238E27FC236}">
                <a16:creationId xmlns:a16="http://schemas.microsoft.com/office/drawing/2014/main" id="{F078A7A4-854C-4D02-B6AC-CF029A8EC329}"/>
              </a:ext>
            </a:extLst>
          </p:cNvPr>
          <p:cNvSpPr/>
          <p:nvPr/>
        </p:nvSpPr>
        <p:spPr>
          <a:xfrm rot="5400000">
            <a:off x="12151966" y="4636364"/>
            <a:ext cx="987552" cy="477576"/>
          </a:xfrm>
          <a:prstGeom prst="rect">
            <a:avLst/>
          </a:prstGeom>
          <a:solidFill>
            <a:srgbClr val="FFFFFF"/>
          </a:solidFill>
          <a:ln w="36720">
            <a:solidFill>
              <a:srgbClr val="1C1C1C"/>
            </a:solidFill>
            <a:prstDash val="solid"/>
          </a:ln>
        </p:spPr>
        <p:txBody>
          <a:bodyPr vert="horz" wrap="none" lIns="97200" tIns="56700" rIns="97200" bIns="56700" anchor="ctr" anchorCtr="0" compatLnSpc="0"/>
          <a:lstStyle/>
          <a:p>
            <a:pPr algn="ctr" defTabSz="822960" hangingPunct="0"/>
            <a:r>
              <a:rPr lang="en-US" sz="1962" dirty="0">
                <a:solidFill>
                  <a:prstClr val="black"/>
                </a:solidFill>
                <a:latin typeface="IBM Plex Sans" panose="020B0503050203000203" pitchFamily="34" charset="0"/>
                <a:ea typeface="Microsoft YaHei" pitchFamily="2"/>
                <a:cs typeface="Mangal" pitchFamily="2"/>
              </a:rPr>
              <a:t>Domain</a:t>
            </a:r>
          </a:p>
        </p:txBody>
      </p:sp>
    </p:spTree>
    <p:extLst>
      <p:ext uri="{BB962C8B-B14F-4D97-AF65-F5344CB8AC3E}">
        <p14:creationId xmlns:p14="http://schemas.microsoft.com/office/powerpoint/2010/main" val="1128506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457200" y="685800"/>
            <a:ext cx="6629400" cy="5897880"/>
          </a:xfrm>
        </p:spPr>
        <p:txBody>
          <a:bodyPr/>
          <a:lstStyle/>
          <a:p>
            <a:r>
              <a:rPr lang="en-US" dirty="0"/>
              <a:t>Demonstration: Adding Spring Data JPA</a:t>
            </a:r>
            <a:br>
              <a:rPr lang="en-US" dirty="0"/>
            </a:br>
            <a:br>
              <a:rPr lang="en-US" dirty="0"/>
            </a:br>
            <a:br>
              <a:rPr lang="en-US" b="0" dirty="0"/>
            </a:br>
            <a:r>
              <a:rPr lang="en-US" sz="3200" b="0" dirty="0"/>
              <a:t>- spring-boot-starter-data-jpa</a:t>
            </a:r>
            <a:br>
              <a:rPr lang="en-US" sz="3200" b="0" dirty="0"/>
            </a:br>
            <a:r>
              <a:rPr lang="en-US" sz="3200" b="0" dirty="0"/>
              <a:t>- org.hsqldb / hsqldb</a:t>
            </a:r>
            <a:br>
              <a:rPr lang="en-US" sz="3200" b="0" dirty="0"/>
            </a:br>
            <a:r>
              <a:rPr lang="en-US" sz="3200" b="0" dirty="0"/>
              <a:t>- Annotate domain objects with JPA</a:t>
            </a:r>
            <a:br>
              <a:rPr lang="en-US" sz="3200" b="0" dirty="0"/>
            </a:br>
            <a:r>
              <a:rPr lang="en-US" sz="3200" b="0" dirty="0"/>
              <a:t>- Extend CrudRepository</a:t>
            </a:r>
            <a:br>
              <a:rPr lang="en-US" sz="3200" b="0" dirty="0"/>
            </a:br>
            <a:br>
              <a:rPr lang="en-US" sz="3600" b="0"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8D6CDF92-59D8-4E5B-8032-3EA969B9B391}"/>
              </a:ext>
            </a:extLst>
          </p:cNvPr>
          <p:cNvPicPr>
            <a:picLocks noChangeAspect="1"/>
          </p:cNvPicPr>
          <p:nvPr/>
        </p:nvPicPr>
        <p:blipFill>
          <a:blip r:embed="rId2"/>
          <a:stretch>
            <a:fillRect/>
          </a:stretch>
        </p:blipFill>
        <p:spPr>
          <a:xfrm>
            <a:off x="9042387" y="2519507"/>
            <a:ext cx="3860826" cy="3190586"/>
          </a:xfrm>
          <a:prstGeom prst="rect">
            <a:avLst/>
          </a:prstGeom>
        </p:spPr>
      </p:pic>
    </p:spTree>
    <p:extLst>
      <p:ext uri="{BB962C8B-B14F-4D97-AF65-F5344CB8AC3E}">
        <p14:creationId xmlns:p14="http://schemas.microsoft.com/office/powerpoint/2010/main" val="3406346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US" dirty="0"/>
              <a:t>Adding Spring Data JPA </a:t>
            </a:r>
            <a:r>
              <a:rPr lang="en-IN" dirty="0"/>
              <a:t>: What just happened?</a:t>
            </a:r>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12938760" cy="3477875"/>
          </a:xfrm>
          <a:prstGeom prst="rect">
            <a:avLst/>
          </a:prstGeom>
        </p:spPr>
        <p:txBody>
          <a:bodyPr wrap="square">
            <a:spAutoFit/>
          </a:bodyPr>
          <a:lstStyle/>
          <a:p>
            <a:pPr marL="342900" lvl="0" indent="-342900">
              <a:buFont typeface="Arial" panose="020B0604020202020204" pitchFamily="34" charset="0"/>
              <a:buChar char="•"/>
            </a:pPr>
            <a:r>
              <a:rPr lang="en-US" sz="2200" dirty="0">
                <a:solidFill>
                  <a:srgbClr val="000000"/>
                </a:solidFill>
                <a:latin typeface="IBM Plex Sans" panose="020B0503050203000203" pitchFamily="34" charset="0"/>
              </a:rPr>
              <a:t>What I did:</a:t>
            </a:r>
          </a:p>
          <a:p>
            <a:pPr marL="891540" lvl="1" indent="-342900">
              <a:buFont typeface="Courier New" panose="02070309020205020404" pitchFamily="49" charset="0"/>
              <a:buChar char="o"/>
            </a:pPr>
            <a:r>
              <a:rPr lang="en-US" sz="2200" dirty="0">
                <a:solidFill>
                  <a:srgbClr val="000000"/>
                </a:solidFill>
                <a:latin typeface="IBM Plex Sans" panose="020B0503050203000203" pitchFamily="34" charset="0"/>
              </a:rPr>
              <a:t>Added dependencies for spring-boot-starter-data-jpa and hsqldb</a:t>
            </a:r>
          </a:p>
          <a:p>
            <a:pPr marL="891540" lvl="1" indent="-342900">
              <a:buFont typeface="Courier New" panose="02070309020205020404" pitchFamily="49" charset="0"/>
              <a:buChar char="o"/>
            </a:pPr>
            <a:r>
              <a:rPr lang="en-US" sz="2200" dirty="0">
                <a:solidFill>
                  <a:srgbClr val="000000"/>
                </a:solidFill>
                <a:latin typeface="IBM Plex Sans" panose="020B0503050203000203" pitchFamily="34" charset="0"/>
              </a:rPr>
              <a:t>Annotated Domain objects with plain JPA annotations</a:t>
            </a:r>
          </a:p>
          <a:p>
            <a:pPr marL="891540" lvl="1" indent="-342900">
              <a:buFont typeface="Courier New" panose="02070309020205020404" pitchFamily="49" charset="0"/>
              <a:buChar char="o"/>
            </a:pPr>
            <a:r>
              <a:rPr lang="en-US" sz="2200" dirty="0">
                <a:solidFill>
                  <a:srgbClr val="000000"/>
                </a:solidFill>
                <a:latin typeface="IBM Plex Sans" panose="020B0503050203000203" pitchFamily="34" charset="0"/>
              </a:rPr>
              <a:t>Added an interface for Spring Data JPA</a:t>
            </a:r>
          </a:p>
          <a:p>
            <a:pPr marL="891540" lvl="1" indent="-342900">
              <a:buFont typeface="Courier New" panose="02070309020205020404" pitchFamily="49" charset="0"/>
              <a:buChar char="o"/>
            </a:pPr>
            <a:r>
              <a:rPr lang="en-US" sz="2200" dirty="0">
                <a:solidFill>
                  <a:srgbClr val="000000"/>
                </a:solidFill>
                <a:latin typeface="IBM Plex Sans" panose="020B0503050203000203" pitchFamily="34" charset="0"/>
              </a:rPr>
              <a:t>Dependency injected into controller</a:t>
            </a:r>
          </a:p>
          <a:p>
            <a:pPr marL="342900" lvl="0" indent="-342900">
              <a:buFont typeface="Arial" panose="020B0604020202020204" pitchFamily="34" charset="0"/>
              <a:buChar char="•"/>
            </a:pPr>
            <a:endParaRPr lang="en-US" sz="22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200" dirty="0">
                <a:solidFill>
                  <a:srgbClr val="000000"/>
                </a:solidFill>
                <a:latin typeface="IBM Plex Sans" panose="020B0503050203000203" pitchFamily="34" charset="0"/>
              </a:rPr>
              <a:t>When application starts...</a:t>
            </a:r>
          </a:p>
          <a:p>
            <a:pPr marL="891540" lvl="1" indent="-342900">
              <a:buFont typeface="Courier New" panose="02070309020205020404" pitchFamily="49" charset="0"/>
              <a:buChar char="o"/>
            </a:pPr>
            <a:r>
              <a:rPr lang="en-US" sz="2200" dirty="0">
                <a:solidFill>
                  <a:srgbClr val="000000"/>
                </a:solidFill>
                <a:latin typeface="IBM Plex Sans" panose="020B0503050203000203" pitchFamily="34" charset="0"/>
              </a:rPr>
              <a:t>Spring Data dynamically implements repositories</a:t>
            </a:r>
          </a:p>
          <a:p>
            <a:pPr marL="891540" lvl="1" indent="-342900">
              <a:buFont typeface="Courier New" panose="02070309020205020404" pitchFamily="49" charset="0"/>
              <a:buChar char="o"/>
            </a:pPr>
            <a:r>
              <a:rPr lang="en-US" sz="2200" dirty="0">
                <a:solidFill>
                  <a:srgbClr val="000000"/>
                </a:solidFill>
                <a:latin typeface="IBM Plex Sans" panose="020B0503050203000203" pitchFamily="34" charset="0"/>
              </a:rPr>
              <a:t>find*(), delete(), save() methods implemented</a:t>
            </a:r>
          </a:p>
          <a:p>
            <a:pPr marL="891540" lvl="1" indent="-342900">
              <a:buFont typeface="Courier New" panose="02070309020205020404" pitchFamily="49" charset="0"/>
              <a:buChar char="o"/>
            </a:pPr>
            <a:r>
              <a:rPr lang="en-US" sz="2200" dirty="0">
                <a:solidFill>
                  <a:srgbClr val="000000"/>
                </a:solidFill>
                <a:latin typeface="IBM Plex Sans" panose="020B0503050203000203" pitchFamily="34" charset="0"/>
              </a:rPr>
              <a:t>DataSource, Transaction Management, all handled</a:t>
            </a:r>
          </a:p>
        </p:txBody>
      </p:sp>
    </p:spTree>
    <p:extLst>
      <p:ext uri="{BB962C8B-B14F-4D97-AF65-F5344CB8AC3E}">
        <p14:creationId xmlns:p14="http://schemas.microsoft.com/office/powerpoint/2010/main" val="776268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sp>
        <p:nvSpPr>
          <p:cNvPr id="5" name="Rectangle 4">
            <a:extLst>
              <a:ext uri="{FF2B5EF4-FFF2-40B4-BE49-F238E27FC236}">
                <a16:creationId xmlns:a16="http://schemas.microsoft.com/office/drawing/2014/main" id="{649BD664-1065-49F4-9E82-BB00E14F9738}"/>
              </a:ext>
            </a:extLst>
          </p:cNvPr>
          <p:cNvSpPr/>
          <p:nvPr/>
        </p:nvSpPr>
        <p:spPr>
          <a:xfrm>
            <a:off x="365760" y="2769935"/>
            <a:ext cx="6629400" cy="2862322"/>
          </a:xfrm>
          <a:prstGeom prst="rect">
            <a:avLst/>
          </a:prstGeom>
        </p:spPr>
        <p:txBody>
          <a:bodyPr wrap="square">
            <a:spAutoFit/>
          </a:bodyPr>
          <a:lstStyle/>
          <a:p>
            <a:pPr marL="514350" lvl="0" indent="-514350">
              <a:buFont typeface="+mj-lt"/>
              <a:buAutoNum type="arabicPeriod"/>
            </a:pPr>
            <a:r>
              <a:rPr lang="en-US" sz="3000" dirty="0">
                <a:solidFill>
                  <a:srgbClr val="FFFFFF"/>
                </a:solidFill>
                <a:latin typeface="IBM Plex Sans" panose="020B0503050203000203" pitchFamily="34" charset="0"/>
              </a:rPr>
              <a:t>Create a JPA repository with a hibernate dialect to access a H2 DB(in memory).</a:t>
            </a:r>
          </a:p>
          <a:p>
            <a:pPr marL="514350" lvl="0" indent="-514350">
              <a:buFont typeface="+mj-lt"/>
              <a:buAutoNum type="arabicPeriod"/>
            </a:pPr>
            <a:endParaRPr lang="en-US" sz="3000" dirty="0">
              <a:solidFill>
                <a:srgbClr val="FFFFFF"/>
              </a:solidFill>
              <a:latin typeface="IBM Plex Sans" panose="020B0503050203000203" pitchFamily="34" charset="0"/>
            </a:endParaRPr>
          </a:p>
          <a:p>
            <a:pPr marL="514350" lvl="0" indent="-514350">
              <a:buFont typeface="+mj-lt"/>
              <a:buAutoNum type="arabicPeriod"/>
            </a:pPr>
            <a:r>
              <a:rPr lang="en-US" sz="3000" dirty="0">
                <a:solidFill>
                  <a:srgbClr val="FFFFFF"/>
                </a:solidFill>
                <a:latin typeface="IBM Plex Sans" panose="020B0503050203000203" pitchFamily="34" charset="0"/>
              </a:rPr>
              <a:t>Provide operation for all CRUD operations.</a:t>
            </a:r>
            <a:endParaRPr kumimoji="0" lang="en-IN" sz="3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6" name="Picture 5">
            <a:extLst>
              <a:ext uri="{FF2B5EF4-FFF2-40B4-BE49-F238E27FC236}">
                <a16:creationId xmlns:a16="http://schemas.microsoft.com/office/drawing/2014/main" id="{CCD35BF8-1517-400B-857B-8EE950DE5260}"/>
              </a:ext>
            </a:extLst>
          </p:cNvPr>
          <p:cNvPicPr>
            <a:picLocks noChangeAspect="1"/>
          </p:cNvPicPr>
          <p:nvPr/>
        </p:nvPicPr>
        <p:blipFill>
          <a:blip r:embed="rId3"/>
          <a:stretch>
            <a:fillRect/>
          </a:stretch>
        </p:blipFill>
        <p:spPr>
          <a:xfrm>
            <a:off x="9056630" y="2552114"/>
            <a:ext cx="3832339" cy="3125372"/>
          </a:xfrm>
          <a:prstGeom prst="rect">
            <a:avLst/>
          </a:prstGeom>
        </p:spPr>
      </p:pic>
    </p:spTree>
    <p:extLst>
      <p:ext uri="{BB962C8B-B14F-4D97-AF65-F5344CB8AC3E}">
        <p14:creationId xmlns:p14="http://schemas.microsoft.com/office/powerpoint/2010/main" val="204280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457200" y="685800"/>
            <a:ext cx="6629400" cy="5897880"/>
          </a:xfrm>
        </p:spPr>
        <p:txBody>
          <a:bodyPr/>
          <a:lstStyle/>
          <a:p>
            <a:r>
              <a:rPr lang="en-US" dirty="0"/>
              <a:t>Demonstration: Observability via Actuator</a:t>
            </a:r>
            <a:br>
              <a:rPr lang="en-US" dirty="0"/>
            </a:br>
            <a:br>
              <a:rPr lang="en-US" dirty="0"/>
            </a:br>
            <a:br>
              <a:rPr lang="en-US" b="0" dirty="0"/>
            </a:br>
            <a:r>
              <a:rPr lang="en-US" sz="3200" b="0" dirty="0"/>
              <a:t>Access and Configure actuator endpoints</a:t>
            </a:r>
            <a:br>
              <a:rPr lang="en-US" sz="3200" b="0" dirty="0"/>
            </a:br>
            <a:br>
              <a:rPr lang="en-US" sz="3200" b="0" dirty="0"/>
            </a:br>
            <a:br>
              <a:rPr lang="en-US" sz="3600" b="0"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4FE30343-D34A-4283-AA07-DC51FF917240}"/>
              </a:ext>
            </a:extLst>
          </p:cNvPr>
          <p:cNvPicPr>
            <a:picLocks noChangeAspect="1"/>
          </p:cNvPicPr>
          <p:nvPr/>
        </p:nvPicPr>
        <p:blipFill>
          <a:blip r:embed="rId2"/>
          <a:stretch>
            <a:fillRect/>
          </a:stretch>
        </p:blipFill>
        <p:spPr>
          <a:xfrm>
            <a:off x="9042387" y="2519507"/>
            <a:ext cx="3860826" cy="3190586"/>
          </a:xfrm>
          <a:prstGeom prst="rect">
            <a:avLst/>
          </a:prstGeom>
        </p:spPr>
      </p:pic>
    </p:spTree>
    <p:extLst>
      <p:ext uri="{BB962C8B-B14F-4D97-AF65-F5344CB8AC3E}">
        <p14:creationId xmlns:p14="http://schemas.microsoft.com/office/powerpoint/2010/main" val="4036648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Boot</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457200" y="685800"/>
            <a:ext cx="13716000" cy="562048"/>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459477" y="1912734"/>
            <a:ext cx="13452923" cy="4670014"/>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6805136" y="2747728"/>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3544835" y="276240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10244157" y="2747728"/>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6805136" y="3924181"/>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3544835" y="3935332"/>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10244157" y="3722406"/>
            <a:ext cx="216517" cy="441710"/>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6805136" y="5134087"/>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3544835" y="5147470"/>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6801502" y="6346823"/>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3541201" y="6346823"/>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693754" y="6984171"/>
            <a:ext cx="11545689" cy="512064"/>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10251211" y="4923393"/>
            <a:ext cx="216517" cy="441710"/>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10241280" y="6106658"/>
            <a:ext cx="216517" cy="441710"/>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3673302" y="2524295"/>
            <a:ext cx="216517" cy="441710"/>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3673301" y="3718950"/>
            <a:ext cx="216517" cy="441710"/>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3682363" y="5147470"/>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3682363" y="6110997"/>
            <a:ext cx="216517" cy="441710"/>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317034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457200" y="685800"/>
            <a:ext cx="13716000" cy="660491"/>
          </a:xfrm>
        </p:spPr>
        <p:txBody>
          <a:bodyPr/>
          <a:lstStyle/>
          <a:p>
            <a:r>
              <a:rPr lang="en-US" dirty="0"/>
              <a:t>Adding Actuator</a:t>
            </a:r>
            <a:r>
              <a:rPr lang="en-IN" dirty="0"/>
              <a:t>: What just happened?</a:t>
            </a:r>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12938760" cy="2123658"/>
          </a:xfrm>
          <a:prstGeom prst="rect">
            <a:avLst/>
          </a:prstGeom>
        </p:spPr>
        <p:txBody>
          <a:bodyPr wrap="square">
            <a:spAutoFit/>
          </a:bodyPr>
          <a:lstStyle/>
          <a:p>
            <a:pPr marL="342900" lvl="0" indent="-342900">
              <a:buFont typeface="Arial" panose="020B0604020202020204" pitchFamily="34" charset="0"/>
              <a:buChar char="•"/>
            </a:pPr>
            <a:r>
              <a:rPr lang="en-US" sz="2200" dirty="0">
                <a:solidFill>
                  <a:srgbClr val="000000"/>
                </a:solidFill>
                <a:latin typeface="IBM Plex Sans" panose="020B0503050203000203" pitchFamily="34" charset="0"/>
              </a:rPr>
              <a:t>What I did:</a:t>
            </a:r>
          </a:p>
          <a:p>
            <a:pPr lvl="1"/>
            <a:r>
              <a:rPr lang="en-US" sz="2200" dirty="0">
                <a:solidFill>
                  <a:srgbClr val="000000"/>
                </a:solidFill>
                <a:latin typeface="IBM Plex Sans" panose="020B0503050203000203" pitchFamily="34" charset="0"/>
              </a:rPr>
              <a:t>Added dependencies for spring-boot-actuator</a:t>
            </a:r>
          </a:p>
          <a:p>
            <a:pPr marL="342900" lvl="0" indent="-342900">
              <a:buFont typeface="Arial" panose="020B0604020202020204" pitchFamily="34" charset="0"/>
              <a:buChar char="•"/>
            </a:pPr>
            <a:endParaRPr lang="en-US" sz="22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200" dirty="0">
                <a:solidFill>
                  <a:srgbClr val="000000"/>
                </a:solidFill>
                <a:latin typeface="IBM Plex Sans" panose="020B0503050203000203" pitchFamily="34" charset="0"/>
              </a:rPr>
              <a:t>When application starts...</a:t>
            </a:r>
          </a:p>
          <a:p>
            <a:pPr marL="891540" lvl="1" indent="-342900">
              <a:buFont typeface="Courier New" panose="02070309020205020404" pitchFamily="49" charset="0"/>
              <a:buChar char="o"/>
            </a:pPr>
            <a:r>
              <a:rPr lang="en-US" sz="2200" dirty="0">
                <a:solidFill>
                  <a:srgbClr val="000000"/>
                </a:solidFill>
                <a:latin typeface="IBM Plex Sans" panose="020B0503050203000203" pitchFamily="34" charset="0"/>
              </a:rPr>
              <a:t>The actuator management endpoints listen on the application port by default</a:t>
            </a:r>
          </a:p>
          <a:p>
            <a:pPr marL="891540" lvl="1" indent="-342900">
              <a:buFont typeface="Courier New" panose="02070309020205020404" pitchFamily="49" charset="0"/>
              <a:buChar char="o"/>
            </a:pPr>
            <a:r>
              <a:rPr lang="en-US" sz="2200" dirty="0">
                <a:solidFill>
                  <a:srgbClr val="000000"/>
                </a:solidFill>
                <a:latin typeface="IBM Plex Sans" panose="020B0503050203000203" pitchFamily="34" charset="0"/>
              </a:rPr>
              <a:t>Actuator registers management endpoints for application that can be accesses</a:t>
            </a:r>
          </a:p>
        </p:txBody>
      </p:sp>
    </p:spTree>
    <p:extLst>
      <p:ext uri="{BB962C8B-B14F-4D97-AF65-F5344CB8AC3E}">
        <p14:creationId xmlns:p14="http://schemas.microsoft.com/office/powerpoint/2010/main" val="4087101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pPr>
              <a:buClr>
                <a:schemeClr val="bg2"/>
              </a:buClr>
            </a:pPr>
            <a:r>
              <a:rPr lang="en-US" dirty="0"/>
              <a:t>Lab: Running the newly created project</a:t>
            </a:r>
            <a:br>
              <a:rPr lang="en-US" dirty="0"/>
            </a:br>
            <a:br>
              <a:rPr lang="en-US" dirty="0"/>
            </a:br>
            <a:br>
              <a:rPr lang="en-US" dirty="0"/>
            </a:br>
            <a:br>
              <a:rPr lang="en-US" dirty="0"/>
            </a:br>
            <a:br>
              <a:rPr lang="en-US" dirty="0"/>
            </a:br>
            <a:br>
              <a:rPr lang="en-US" dirty="0"/>
            </a:br>
            <a:endParaRPr lang="en-US" dirty="0"/>
          </a:p>
        </p:txBody>
      </p:sp>
      <p:sp>
        <p:nvSpPr>
          <p:cNvPr id="5" name="Rectangle 4">
            <a:extLst>
              <a:ext uri="{FF2B5EF4-FFF2-40B4-BE49-F238E27FC236}">
                <a16:creationId xmlns:a16="http://schemas.microsoft.com/office/drawing/2014/main" id="{649BD664-1065-49F4-9E82-BB00E14F9738}"/>
              </a:ext>
            </a:extLst>
          </p:cNvPr>
          <p:cNvSpPr/>
          <p:nvPr/>
        </p:nvSpPr>
        <p:spPr>
          <a:xfrm>
            <a:off x="365760" y="3542943"/>
            <a:ext cx="6629400" cy="2400657"/>
          </a:xfrm>
          <a:prstGeom prst="rect">
            <a:avLst/>
          </a:prstGeom>
        </p:spPr>
        <p:txBody>
          <a:bodyPr wrap="square">
            <a:spAutoFit/>
          </a:bodyPr>
          <a:lstStyle/>
          <a:p>
            <a:pPr marL="514350" lvl="0" indent="-514350">
              <a:buFont typeface="+mj-lt"/>
              <a:buAutoNum type="arabicPeriod"/>
            </a:pPr>
            <a:r>
              <a:rPr lang="en-US" sz="3000" dirty="0">
                <a:solidFill>
                  <a:srgbClr val="FFFFFF"/>
                </a:solidFill>
                <a:latin typeface="IBM Plex Sans" panose="020B0503050203000203" pitchFamily="34" charset="0"/>
              </a:rPr>
              <a:t>Add actuator dependency in pom.</a:t>
            </a:r>
          </a:p>
          <a:p>
            <a:pPr marL="514350" lvl="0" indent="-514350">
              <a:buFont typeface="+mj-lt"/>
              <a:buAutoNum type="arabicPeriod"/>
            </a:pPr>
            <a:endParaRPr lang="en-US" sz="3000" dirty="0">
              <a:solidFill>
                <a:srgbClr val="FFFFFF"/>
              </a:solidFill>
              <a:latin typeface="IBM Plex Sans" panose="020B0503050203000203" pitchFamily="34" charset="0"/>
            </a:endParaRPr>
          </a:p>
          <a:p>
            <a:pPr marL="514350" lvl="0" indent="-514350">
              <a:buFont typeface="+mj-lt"/>
              <a:buAutoNum type="arabicPeriod"/>
            </a:pPr>
            <a:r>
              <a:rPr lang="en-US" sz="3000" dirty="0">
                <a:solidFill>
                  <a:srgbClr val="FFFFFF"/>
                </a:solidFill>
                <a:latin typeface="IBM Plex Sans" panose="020B0503050203000203" pitchFamily="34" charset="0"/>
              </a:rPr>
              <a:t>Configure management endpoints.</a:t>
            </a:r>
          </a:p>
          <a:p>
            <a:pPr marL="514350" lvl="0" indent="-514350">
              <a:buFont typeface="+mj-lt"/>
              <a:buAutoNum type="arabicPeriod"/>
            </a:pPr>
            <a:endParaRPr lang="en-US" sz="3000" dirty="0">
              <a:solidFill>
                <a:srgbClr val="FFFFFF"/>
              </a:solidFill>
              <a:latin typeface="IBM Plex Sans" panose="020B0503050203000203" pitchFamily="34" charset="0"/>
            </a:endParaRPr>
          </a:p>
          <a:p>
            <a:pPr marL="514350" lvl="0" indent="-514350">
              <a:buFont typeface="+mj-lt"/>
              <a:buAutoNum type="arabicPeriod"/>
            </a:pPr>
            <a:r>
              <a:rPr lang="en-US" sz="3000" dirty="0">
                <a:solidFill>
                  <a:srgbClr val="FFFFFF"/>
                </a:solidFill>
                <a:latin typeface="IBM Plex Sans" panose="020B0503050203000203" pitchFamily="34" charset="0"/>
              </a:rPr>
              <a:t>Access actuator endpoints.</a:t>
            </a:r>
            <a:endParaRPr kumimoji="0" lang="en-IN" sz="3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6" name="Picture 5">
            <a:extLst>
              <a:ext uri="{FF2B5EF4-FFF2-40B4-BE49-F238E27FC236}">
                <a16:creationId xmlns:a16="http://schemas.microsoft.com/office/drawing/2014/main" id="{DEBFA887-25E6-445C-A43F-B38C1FC67E57}"/>
              </a:ext>
            </a:extLst>
          </p:cNvPr>
          <p:cNvPicPr>
            <a:picLocks noChangeAspect="1"/>
          </p:cNvPicPr>
          <p:nvPr/>
        </p:nvPicPr>
        <p:blipFill>
          <a:blip r:embed="rId3"/>
          <a:stretch>
            <a:fillRect/>
          </a:stretch>
        </p:blipFill>
        <p:spPr>
          <a:xfrm>
            <a:off x="9056630" y="2552114"/>
            <a:ext cx="3832339" cy="3125372"/>
          </a:xfrm>
          <a:prstGeom prst="rect">
            <a:avLst/>
          </a:prstGeom>
        </p:spPr>
      </p:pic>
    </p:spTree>
    <p:extLst>
      <p:ext uri="{BB962C8B-B14F-4D97-AF65-F5344CB8AC3E}">
        <p14:creationId xmlns:p14="http://schemas.microsoft.com/office/powerpoint/2010/main" val="846420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639967"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Boot</a:t>
            </a:r>
          </a:p>
          <a:p>
            <a:endParaRPr lang="en-US"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1097280" rtl="0" eaLnBrk="1" fontAlgn="auto" latinLnBrk="0" hangingPunct="1">
              <a:lnSpc>
                <a:spcPct val="105000"/>
              </a:lnSpc>
              <a:spcBef>
                <a:spcPts val="60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IBM Plex Sans" charset="0"/>
            </a:endParaRPr>
          </a:p>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charset="0"/>
              </a:rPr>
              <a:t>In this course, you learned about:</a:t>
            </a:r>
          </a:p>
          <a:p>
            <a:pPr marL="342900" marR="0" lvl="0" indent="-342900" algn="l" defTabSz="1097280" rtl="0" eaLnBrk="1" fontAlgn="auto" latinLnBrk="0" hangingPunct="1">
              <a:lnSpc>
                <a:spcPct val="105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charset="0"/>
              </a:rPr>
              <a:t>The best practices and recommendations for using Spring Boot</a:t>
            </a:r>
          </a:p>
          <a:p>
            <a:pPr marL="342900" marR="0" lvl="0" indent="-342900" algn="l" defTabSz="1097280" rtl="0" eaLnBrk="1" fontAlgn="auto" latinLnBrk="0" hangingPunct="1">
              <a:lnSpc>
                <a:spcPct val="105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charset="0"/>
              </a:rPr>
              <a:t>REST and its guiding principles to be followed for a RESTful interface</a:t>
            </a:r>
          </a:p>
          <a:p>
            <a:pPr marL="342900" marR="0" lvl="0" indent="-342900" algn="l" defTabSz="1097280" rtl="0" eaLnBrk="1" fontAlgn="auto" latinLnBrk="0" hangingPunct="1">
              <a:lnSpc>
                <a:spcPct val="105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charset="0"/>
              </a:rPr>
              <a:t>Spring MVC framework and its features</a:t>
            </a:r>
          </a:p>
          <a:p>
            <a:pPr marL="342900" marR="0" lvl="0" indent="-342900" algn="l" defTabSz="1097280" rtl="0" eaLnBrk="1" fontAlgn="auto" latinLnBrk="0" hangingPunct="1">
              <a:lnSpc>
                <a:spcPct val="105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charset="0"/>
              </a:rPr>
              <a:t>The core concepts of Spring Data Repository</a:t>
            </a:r>
          </a:p>
          <a:p>
            <a:pPr marL="0" marR="0" lvl="0" indent="0" algn="l" defTabSz="1097280" rtl="0" eaLnBrk="1" fontAlgn="auto" latinLnBrk="0" hangingPunct="1">
              <a:lnSpc>
                <a:spcPct val="105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155714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740209" y="1691641"/>
            <a:ext cx="9149982" cy="5501644"/>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At the end of this training, you should be able to:</a:t>
            </a:r>
          </a:p>
          <a:p>
            <a:pPr marL="342900" indent="-342900">
              <a:buFont typeface="Arial" panose="020B0604020202020204" pitchFamily="34" charset="0"/>
              <a:buChar char="•"/>
            </a:pPr>
            <a:r>
              <a:rPr lang="en-US" dirty="0"/>
              <a:t>Identify the best practices and recommendations for using Spring Boot</a:t>
            </a:r>
          </a:p>
          <a:p>
            <a:pPr marL="342900" indent="-342900">
              <a:buFont typeface="Arial" panose="020B0604020202020204" pitchFamily="34" charset="0"/>
              <a:buChar char="•"/>
            </a:pPr>
            <a:r>
              <a:rPr lang="en-US" dirty="0"/>
              <a:t>Explain REST and its guiding principles to be followed for a RESTful interface</a:t>
            </a:r>
          </a:p>
          <a:p>
            <a:pPr marL="342900" indent="-342900">
              <a:buFont typeface="Arial" panose="020B0604020202020204" pitchFamily="34" charset="0"/>
              <a:buChar char="•"/>
            </a:pPr>
            <a:r>
              <a:rPr lang="en-US" dirty="0"/>
              <a:t>Describe Spring MVC framework and its features</a:t>
            </a:r>
          </a:p>
          <a:p>
            <a:pPr marL="342900" indent="-342900">
              <a:buFont typeface="Arial" panose="020B0604020202020204" pitchFamily="34" charset="0"/>
              <a:buChar char="•"/>
            </a:pPr>
            <a:r>
              <a:rPr lang="en-US" dirty="0"/>
              <a:t>Explain the core concepts of Spring Data Repository</a:t>
            </a:r>
            <a:endParaRPr lang="en-US" dirty="0">
              <a:solidFill>
                <a:srgbClr val="FF0000"/>
              </a:solidFill>
            </a:endParaRPr>
          </a:p>
          <a:p>
            <a:pPr marL="342900" indent="-342900">
              <a:buFont typeface="Arial" panose="020B0604020202020204" pitchFamily="34" charset="0"/>
              <a:buChar char="•"/>
            </a:pPr>
            <a:endParaRPr lang="en-US" dirty="0">
              <a:solidFill>
                <a:srgbClr val="FF0000"/>
              </a:solidFill>
            </a:endParaRP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Boot</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2057400"/>
            <a:ext cx="2971800" cy="36576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Boot</a:t>
            </a:r>
            <a:endParaRPr lang="en-IN" dirty="0"/>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566509352"/>
              </p:ext>
            </p:extLst>
          </p:nvPr>
        </p:nvGraphicFramePr>
        <p:xfrm>
          <a:off x="3962400" y="2057400"/>
          <a:ext cx="10210800" cy="2273300"/>
        </p:xfrm>
        <a:graphic>
          <a:graphicData uri="http://schemas.openxmlformats.org/drawingml/2006/table">
            <a:tbl>
              <a:tblPr firstRow="1" bandRow="1">
                <a:tableStyleId>{69CF1AB2-1976-4502-BF36-3FF5EA218861}</a:tableStyleId>
              </a:tblPr>
              <a:tblGrid>
                <a:gridCol w="10210800">
                  <a:extLst>
                    <a:ext uri="{9D8B030D-6E8A-4147-A177-3AD203B41FA5}">
                      <a16:colId xmlns:a16="http://schemas.microsoft.com/office/drawing/2014/main" val="3221769668"/>
                    </a:ext>
                  </a:extLst>
                </a:gridCol>
              </a:tblGrid>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2000" b="0" u="none" strike="noStrike" cap="none" normalizeH="0" baseline="0" dirty="0">
                          <a:ln>
                            <a:noFill/>
                          </a:ln>
                          <a:effectLst/>
                          <a:latin typeface="IBM Plex Sans" panose="020B0503050203000203" pitchFamily="34" charset="0"/>
                        </a:rPr>
                        <a:t>Spring Boot Basics</a:t>
                      </a:r>
                      <a:endPar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REST</a:t>
                      </a:r>
                    </a:p>
                  </a:txBody>
                  <a:tcPr marL="228600" anchor="ctr" horzOverflow="overflow"/>
                </a:tc>
                <a:extLst>
                  <a:ext uri="{0D108BD9-81ED-4DB2-BD59-A6C34878D82A}">
                    <a16:rowId xmlns:a16="http://schemas.microsoft.com/office/drawing/2014/main" val="3187827419"/>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MVC</a:t>
                      </a: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3280213090"/>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Spring Data Repository</a:t>
                      </a: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625903273"/>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Landscape</a:t>
            </a:r>
          </a:p>
        </p:txBody>
      </p:sp>
      <p:pic>
        <p:nvPicPr>
          <p:cNvPr id="6" name="Picture 2">
            <a:extLst>
              <a:ext uri="{FF2B5EF4-FFF2-40B4-BE49-F238E27FC236}">
                <a16:creationId xmlns:a16="http://schemas.microsoft.com/office/drawing/2014/main" id="{5B6D3AD1-2DCE-4ABD-858B-2FCA558FF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147" y="2103120"/>
            <a:ext cx="13447465" cy="4417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9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Boot</a:t>
            </a:r>
          </a:p>
        </p:txBody>
      </p:sp>
      <p:sp>
        <p:nvSpPr>
          <p:cNvPr id="7" name="Subtitle 2">
            <a:extLst>
              <a:ext uri="{FF2B5EF4-FFF2-40B4-BE49-F238E27FC236}">
                <a16:creationId xmlns:a16="http://schemas.microsoft.com/office/drawing/2014/main" id="{5E862401-D0FE-4AFE-A107-DFFBA50C18FF}"/>
              </a:ext>
            </a:extLst>
          </p:cNvPr>
          <p:cNvSpPr txBox="1">
            <a:spLocks/>
          </p:cNvSpPr>
          <p:nvPr/>
        </p:nvSpPr>
        <p:spPr>
          <a:xfrm>
            <a:off x="1447884" y="3372813"/>
            <a:ext cx="11705796" cy="599780"/>
          </a:xfrm>
          <a:prstGeom prst="rect">
            <a:avLst/>
          </a:prstGeom>
        </p:spPr>
        <p:txBody>
          <a:bodyPr vert="horz" lIns="0" tIns="228600" rIns="0" bIns="0" rtlCol="0" anchor="ctr">
            <a:sp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indent="-194400" algn="ctr"/>
            <a:r>
              <a:rPr lang="en-US" sz="2400" dirty="0">
                <a:latin typeface="IBM Plex Sans" panose="020B0503050203000203" pitchFamily="34" charset="0"/>
              </a:rPr>
              <a:t>Getting Java/Spring Applications up and running quickly</a:t>
            </a:r>
          </a:p>
        </p:txBody>
      </p:sp>
    </p:spTree>
    <p:extLst>
      <p:ext uri="{BB962C8B-B14F-4D97-AF65-F5344CB8AC3E}">
        <p14:creationId xmlns:p14="http://schemas.microsoft.com/office/powerpoint/2010/main" val="3608980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What is Spring Boot?</a:t>
            </a:r>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3" name="Content Placeholder 2">
            <a:extLst>
              <a:ext uri="{FF2B5EF4-FFF2-40B4-BE49-F238E27FC236}">
                <a16:creationId xmlns:a16="http://schemas.microsoft.com/office/drawing/2014/main" id="{D6020F2A-1C72-4245-AF02-3844B8D9F5FC}"/>
              </a:ext>
            </a:extLst>
          </p:cNvPr>
          <p:cNvSpPr>
            <a:spLocks noGrp="1"/>
          </p:cNvSpPr>
          <p:nvPr>
            <p:ph idx="1"/>
          </p:nvPr>
        </p:nvSpPr>
        <p:spPr/>
        <p:txBody>
          <a:bodyPr/>
          <a:lstStyle/>
          <a:p>
            <a:pPr marL="342900" indent="-342900">
              <a:buFont typeface="Arial" panose="020B0604020202020204" pitchFamily="34" charset="0"/>
              <a:buChar char="•"/>
            </a:pPr>
            <a:r>
              <a:rPr lang="en-US" sz="2400" dirty="0"/>
              <a:t>Radically faster getting started experience</a:t>
            </a:r>
          </a:p>
          <a:p>
            <a:pPr marL="342900" indent="-342900">
              <a:buFont typeface="Arial" panose="020B0604020202020204" pitchFamily="34" charset="0"/>
              <a:buChar char="•"/>
            </a:pPr>
            <a:r>
              <a:rPr lang="en-US" sz="2400" dirty="0"/>
              <a:t>“Opinionated” approach to configuration/defaults</a:t>
            </a:r>
          </a:p>
          <a:p>
            <a:pPr marL="342900" indent="-342900">
              <a:buFont typeface="Arial" panose="020B0604020202020204" pitchFamily="34" charset="0"/>
              <a:buChar char="•"/>
            </a:pPr>
            <a:r>
              <a:rPr lang="en-US" sz="2400" dirty="0"/>
              <a:t>Intelligent defaults</a:t>
            </a:r>
          </a:p>
          <a:p>
            <a:pPr marL="342900" indent="-342900">
              <a:buFont typeface="Arial" panose="020B0604020202020204" pitchFamily="34" charset="0"/>
              <a:buChar char="•"/>
            </a:pPr>
            <a:r>
              <a:rPr lang="en-US" sz="2400" dirty="0"/>
              <a:t>Gets out of the way quickly</a:t>
            </a:r>
          </a:p>
          <a:p>
            <a:endParaRPr lang="en-US" dirty="0"/>
          </a:p>
          <a:p>
            <a:endParaRPr lang="en-US" dirty="0"/>
          </a:p>
          <a:p>
            <a:endParaRPr lang="en-IN" dirty="0"/>
          </a:p>
        </p:txBody>
      </p:sp>
      <p:sp>
        <p:nvSpPr>
          <p:cNvPr id="4" name="Content Placeholder 3">
            <a:extLst>
              <a:ext uri="{FF2B5EF4-FFF2-40B4-BE49-F238E27FC236}">
                <a16:creationId xmlns:a16="http://schemas.microsoft.com/office/drawing/2014/main" id="{A2F2972D-2659-409D-9F3F-5AE56D9E49A0}"/>
              </a:ext>
            </a:extLst>
          </p:cNvPr>
          <p:cNvSpPr>
            <a:spLocks noGrp="1"/>
          </p:cNvSpPr>
          <p:nvPr>
            <p:ph idx="13"/>
          </p:nvPr>
        </p:nvSpPr>
        <p:spPr/>
        <p:txBody>
          <a:bodyPr/>
          <a:lstStyle/>
          <a:p>
            <a:r>
              <a:rPr lang="en-US" sz="2600" dirty="0"/>
              <a:t>What does it involve?</a:t>
            </a:r>
          </a:p>
          <a:p>
            <a:pPr marL="342900" indent="-342900">
              <a:buFont typeface="Arial" panose="020B0604020202020204" pitchFamily="34" charset="0"/>
              <a:buChar char="•"/>
            </a:pPr>
            <a:r>
              <a:rPr lang="en-US" sz="2400" dirty="0"/>
              <a:t>Easier dependency management</a:t>
            </a:r>
          </a:p>
          <a:p>
            <a:pPr marL="342900" indent="-342900">
              <a:buFont typeface="Arial" panose="020B0604020202020204" pitchFamily="34" charset="0"/>
              <a:buChar char="•"/>
            </a:pPr>
            <a:r>
              <a:rPr lang="en-US" sz="2400" dirty="0"/>
              <a:t>Automatic configuration/reasonable defaults</a:t>
            </a:r>
          </a:p>
          <a:p>
            <a:pPr marL="342900" indent="-342900">
              <a:buFont typeface="Arial" panose="020B0604020202020204" pitchFamily="34" charset="0"/>
              <a:buChar char="•"/>
            </a:pPr>
            <a:r>
              <a:rPr lang="en-US" sz="2400" dirty="0"/>
              <a:t>Different build/deployment options</a:t>
            </a:r>
            <a:endParaRPr lang="en-IN" sz="2400" dirty="0"/>
          </a:p>
        </p:txBody>
      </p:sp>
    </p:spTree>
    <p:extLst>
      <p:ext uri="{BB962C8B-B14F-4D97-AF65-F5344CB8AC3E}">
        <p14:creationId xmlns:p14="http://schemas.microsoft.com/office/powerpoint/2010/main" val="414596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Boot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What Spring Boot is not?</a:t>
            </a:r>
          </a:p>
        </p:txBody>
      </p:sp>
      <p:sp>
        <p:nvSpPr>
          <p:cNvPr id="8" name="Rectangle 7">
            <a:extLst>
              <a:ext uri="{FF2B5EF4-FFF2-40B4-BE49-F238E27FC236}">
                <a16:creationId xmlns:a16="http://schemas.microsoft.com/office/drawing/2014/main" id="{530C1578-0768-4908-9448-328E704DB83A}"/>
              </a:ext>
            </a:extLst>
          </p:cNvPr>
          <p:cNvSpPr/>
          <p:nvPr/>
        </p:nvSpPr>
        <p:spPr>
          <a:xfrm>
            <a:off x="457200" y="1804996"/>
            <a:ext cx="12938760" cy="1089529"/>
          </a:xfrm>
          <a:prstGeom prst="rect">
            <a:avLst/>
          </a:prstGeom>
        </p:spPr>
        <p:txBody>
          <a:bodyPr wrap="square">
            <a:spAutoFit/>
          </a:bodyPr>
          <a:lstStyle/>
          <a:p>
            <a:pPr marL="342900" indent="-342900">
              <a:buFont typeface="Arial" panose="020B0604020202020204" pitchFamily="34" charset="0"/>
              <a:buChar char="•"/>
            </a:pPr>
            <a:r>
              <a:rPr lang="en-IN" dirty="0">
                <a:latin typeface="IBM Plex Sans" panose="020B0503050203000203" pitchFamily="34" charset="0"/>
              </a:rPr>
              <a:t>Plugins for IDEs</a:t>
            </a:r>
          </a:p>
          <a:p>
            <a:pPr marL="342900" indent="-342900">
              <a:buFont typeface="Arial" panose="020B0604020202020204" pitchFamily="34" charset="0"/>
              <a:buChar char="•"/>
            </a:pPr>
            <a:r>
              <a:rPr lang="en-IN" dirty="0">
                <a:latin typeface="IBM Plex Sans" panose="020B0503050203000203" pitchFamily="34" charset="0"/>
              </a:rPr>
              <a:t>Use Boot with any IDE (or none at all)</a:t>
            </a:r>
          </a:p>
          <a:p>
            <a:pPr marL="342900" indent="-342900">
              <a:buFont typeface="Arial" panose="020B0604020202020204" pitchFamily="34" charset="0"/>
              <a:buChar char="•"/>
            </a:pPr>
            <a:r>
              <a:rPr lang="en-IN" dirty="0">
                <a:latin typeface="IBM Plex Sans" panose="020B0503050203000203" pitchFamily="34" charset="0"/>
              </a:rPr>
              <a:t>Code generation</a:t>
            </a:r>
          </a:p>
        </p:txBody>
      </p:sp>
    </p:spTree>
    <p:extLst>
      <p:ext uri="{BB962C8B-B14F-4D97-AF65-F5344CB8AC3E}">
        <p14:creationId xmlns:p14="http://schemas.microsoft.com/office/powerpoint/2010/main" val="457091912"/>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3609</TotalTime>
  <Words>1776</Words>
  <Application>Microsoft Office PowerPoint</Application>
  <PresentationFormat>Custom</PresentationFormat>
  <Paragraphs>312</Paragraphs>
  <Slides>35</Slides>
  <Notes>9</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35</vt:i4>
      </vt:variant>
    </vt:vector>
  </HeadingPairs>
  <TitlesOfParts>
    <vt:vector size="51" baseType="lpstr">
      <vt:lpstr>.AppleSystemUIFont</vt:lpstr>
      <vt:lpstr>Albany</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3_Light Background</vt:lpstr>
      <vt:lpstr>4_Color Block</vt:lpstr>
      <vt:lpstr>4_Light Background</vt:lpstr>
      <vt:lpstr>5_Light Background</vt:lpstr>
      <vt:lpstr>Spring Boot   Audience: All</vt:lpstr>
      <vt:lpstr>Introduction</vt:lpstr>
      <vt:lpstr>Agenda</vt:lpstr>
      <vt:lpstr>Objectives</vt:lpstr>
      <vt:lpstr>Topics</vt:lpstr>
      <vt:lpstr>Spring Landscape</vt:lpstr>
      <vt:lpstr>Spring Boot</vt:lpstr>
      <vt:lpstr>What is Spring Boot?</vt:lpstr>
      <vt:lpstr>What Spring Boot is not?</vt:lpstr>
      <vt:lpstr>Demonstration: Spring Boot   Creating a new, bare-bones Spring application   </vt:lpstr>
      <vt:lpstr>Spring Boot: What just happened?</vt:lpstr>
      <vt:lpstr>Demonstration:   Running a Spring Boot project     </vt:lpstr>
      <vt:lpstr>Running Spring Boot: What just happened?</vt:lpstr>
      <vt:lpstr>Spring and REST</vt:lpstr>
      <vt:lpstr>What just happened?</vt:lpstr>
      <vt:lpstr>Lab   Create and Run a simple Spring Boot Application Using Initializer.  Expose simple REST endpoint and access it from browser/client.  </vt:lpstr>
      <vt:lpstr>Demonstration: Adding Web Capability   Adding spring-boot-starter-web dependency and Adding HelloController   </vt:lpstr>
      <vt:lpstr>Adding Web: What just happened?</vt:lpstr>
      <vt:lpstr>Demonstration: Thymeleaf Web Pages   - spring-boot-starter-thymeleaf - /templates folder - Controller adjustments - Web page    </vt:lpstr>
      <vt:lpstr>Thymeleaf Web Pages: What just happened?</vt:lpstr>
      <vt:lpstr>But wait, I want JSPs...</vt:lpstr>
      <vt:lpstr>Lab     </vt:lpstr>
      <vt:lpstr>Adding JPA Capability</vt:lpstr>
      <vt:lpstr>Spring Data JPA</vt:lpstr>
      <vt:lpstr>Spring Data – Instant Repositories</vt:lpstr>
      <vt:lpstr>Demonstration: Adding Spring Data JPA   - spring-boot-starter-data-jpa - org.hsqldb / hsqldb - Annotate domain objects with JPA - Extend CrudRepository     </vt:lpstr>
      <vt:lpstr>Adding Spring Data JPA : What just happened?</vt:lpstr>
      <vt:lpstr>Lab     </vt:lpstr>
      <vt:lpstr>Demonstration: Observability via Actuator   Access and Configure actuator endpoints      </vt:lpstr>
      <vt:lpstr>Adding Actuator: What just happened?</vt:lpstr>
      <vt:lpstr>Lab: Running the newly created project      </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did We Come to Microservices?  Definition, History and Driving Forces  Audience: All</dc:title>
  <dc:creator>Kapil Raina</dc:creator>
  <cp:lastModifiedBy>Archana Ananthanarayan</cp:lastModifiedBy>
  <cp:revision>294</cp:revision>
  <dcterms:created xsi:type="dcterms:W3CDTF">2020-05-03T13:30:00Z</dcterms:created>
  <dcterms:modified xsi:type="dcterms:W3CDTF">2020-08-04T16:52:48Z</dcterms:modified>
</cp:coreProperties>
</file>